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05" r:id="rId2"/>
    <p:sldId id="410" r:id="rId3"/>
    <p:sldId id="413" r:id="rId4"/>
    <p:sldId id="411" r:id="rId5"/>
    <p:sldId id="409" r:id="rId6"/>
  </p:sldIdLst>
  <p:sldSz cx="9144000" cy="5148263"/>
  <p:notesSz cx="6797675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55"/>
    <a:srgbClr val="FF0000"/>
    <a:srgbClr val="FFFF00"/>
    <a:srgbClr val="FFB517"/>
    <a:srgbClr val="0087B9"/>
    <a:srgbClr val="8CA528"/>
    <a:srgbClr val="A564A0"/>
    <a:srgbClr val="EB5A0A"/>
    <a:srgbClr val="FFD300"/>
    <a:srgbClr val="00B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3939" autoAdjust="0"/>
  </p:normalViewPr>
  <p:slideViewPr>
    <p:cSldViewPr snapToGrid="0" showGuides="1">
      <p:cViewPr varScale="1">
        <p:scale>
          <a:sx n="109" d="100"/>
          <a:sy n="109" d="100"/>
        </p:scale>
        <p:origin x="-859" y="-67"/>
      </p:cViewPr>
      <p:guideLst>
        <p:guide orient="horz" pos="1622"/>
        <p:guide pos="2880"/>
      </p:guideLst>
    </p:cSldViewPr>
  </p:slideViewPr>
  <p:outlineViewPr>
    <p:cViewPr>
      <p:scale>
        <a:sx n="33" d="100"/>
        <a:sy n="33" d="100"/>
      </p:scale>
      <p:origin x="0" y="-169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07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1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EC783-E1F1-49F0-A95E-C58DC926D4FB}" type="datetimeFigureOut">
              <a:rPr lang="en-US" sz="1100" smtClean="0"/>
              <a:pPr/>
              <a:t>3/8/2024</a:t>
            </a:fld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1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D36BC-BED9-4078-89C5-00DB24FFFD6C}" type="slidenum">
              <a:rPr lang="en-US" sz="1100" smtClean="0"/>
              <a:pPr/>
              <a:t>‹#›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3865440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/>
            </a:lvl1pPr>
          </a:lstStyle>
          <a:p>
            <a:fld id="{6FFC4834-D93F-41D9-B11D-488C25928D9C}" type="datetimeFigureOut">
              <a:rPr lang="de-DE" smtClean="0"/>
              <a:pPr/>
              <a:t>08.03.2024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/>
            </a:lvl1pPr>
          </a:lstStyle>
          <a:p>
            <a:fld id="{3039A6FC-E627-4A9D-8B8B-1C62E384257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Zástupný symbol pro záhlaví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0" name="Zástupný symbol pro obrázek snímku 9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4538"/>
            <a:ext cx="6610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11" name="Zástupný symbol pro poznámky 10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25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5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pPr marL="0" marR="0" indent="0" algn="l" defTabSz="685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CA44A-4C80-48B6-8F92-1F7969304E3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15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pPr marL="0" marR="0" indent="0" algn="l" defTabSz="685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CA44A-4C80-48B6-8F92-1F7969304E3A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074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pPr marL="0" marR="0" indent="0" algn="l" defTabSz="685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CA44A-4C80-48B6-8F92-1F7969304E3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074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pPr marL="0" marR="0" indent="0" algn="l" defTabSz="685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CA44A-4C80-48B6-8F92-1F7969304E3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074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  <a:prstGeom prst="rect">
            <a:avLst/>
          </a:prstGeo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/>
          <a:lstStyle/>
          <a:p>
            <a:pPr marL="0" marR="0" indent="0" algn="l" defTabSz="685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CA44A-4C80-48B6-8F92-1F7969304E3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07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/ Titel + Subl. /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966911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5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0" name="Picture 3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Bildplatzhalter 2"/>
          <p:cNvSpPr>
            <a:spLocks noGrp="1"/>
          </p:cNvSpPr>
          <p:nvPr>
            <p:ph type="pic" sz="quarter" idx="10"/>
          </p:nvPr>
        </p:nvSpPr>
        <p:spPr>
          <a:xfrm>
            <a:off x="180000" y="180001"/>
            <a:ext cx="8784000" cy="4788262"/>
          </a:xfrm>
          <a:solidFill>
            <a:schemeClr val="accent3"/>
          </a:solidFill>
        </p:spPr>
        <p:txBody>
          <a:bodyPr/>
          <a:lstStyle>
            <a:lvl1pPr>
              <a:defRPr sz="1000" b="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 hasCustomPrompt="1"/>
          </p:nvPr>
        </p:nvSpPr>
        <p:spPr>
          <a:xfrm>
            <a:off x="0" y="3171231"/>
            <a:ext cx="9144000" cy="1399181"/>
          </a:xfrm>
          <a:gradFill>
            <a:gsLst>
              <a:gs pos="0">
                <a:schemeClr val="bg1"/>
              </a:gs>
              <a:gs pos="85000">
                <a:schemeClr val="bg1"/>
              </a:gs>
              <a:gs pos="60000">
                <a:srgbClr val="FFFFFF">
                  <a:alpha val="80000"/>
                </a:srgbClr>
              </a:gs>
              <a:gs pos="30000">
                <a:schemeClr val="bg1">
                  <a:alpha val="80000"/>
                </a:schemeClr>
              </a:gs>
            </a:gsLst>
            <a:lin ang="0" scaled="1"/>
          </a:gradFill>
        </p:spPr>
        <p:txBody>
          <a:bodyPr lIns="360000" rIns="2160000" bIns="468000" anchor="b" anchorCtr="0"/>
          <a:lstStyle>
            <a:lvl1pPr algn="l">
              <a:lnSpc>
                <a:spcPct val="100000"/>
              </a:lnSpc>
              <a:tabLst/>
              <a:defRPr sz="2201" b="1" cap="none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Title of Presentation</a:t>
            </a:r>
            <a:br>
              <a:rPr lang="en-US" noProof="0" dirty="0"/>
            </a:br>
            <a:r>
              <a:rPr lang="en-US" noProof="0" dirty="0"/>
              <a:t>Second line</a:t>
            </a:r>
          </a:p>
        </p:txBody>
      </p:sp>
      <p:sp>
        <p:nvSpPr>
          <p:cNvPr id="42" name="Freeform 5"/>
          <p:cNvSpPr>
            <a:spLocks/>
          </p:cNvSpPr>
          <p:nvPr userDrawn="1"/>
        </p:nvSpPr>
        <p:spPr bwMode="auto">
          <a:xfrm>
            <a:off x="180000" y="4505880"/>
            <a:ext cx="8784000" cy="68263"/>
          </a:xfrm>
          <a:custGeom>
            <a:avLst/>
            <a:gdLst>
              <a:gd name="T0" fmla="*/ 0 w 986"/>
              <a:gd name="T1" fmla="*/ 319 h 319"/>
              <a:gd name="T2" fmla="*/ 0 w 986"/>
              <a:gd name="T3" fmla="*/ 319 h 319"/>
              <a:gd name="T4" fmla="*/ 986 w 986"/>
              <a:gd name="T5" fmla="*/ 319 h 319"/>
              <a:gd name="T6" fmla="*/ 986 w 986"/>
              <a:gd name="T7" fmla="*/ 0 h 319"/>
              <a:gd name="T8" fmla="*/ 0 w 986"/>
              <a:gd name="T9" fmla="*/ 0 h 319"/>
              <a:gd name="T10" fmla="*/ 0 w 986"/>
              <a:gd name="T11" fmla="*/ 319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6" h="319">
                <a:moveTo>
                  <a:pt x="0" y="319"/>
                </a:moveTo>
                <a:lnTo>
                  <a:pt x="0" y="319"/>
                </a:lnTo>
                <a:lnTo>
                  <a:pt x="986" y="319"/>
                </a:lnTo>
                <a:lnTo>
                  <a:pt x="986" y="0"/>
                </a:lnTo>
                <a:lnTo>
                  <a:pt x="0" y="0"/>
                </a:lnTo>
                <a:lnTo>
                  <a:pt x="0" y="319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>
              <a:latin typeface="Arial"/>
            </a:endParaRPr>
          </a:p>
        </p:txBody>
      </p:sp>
      <p:grpSp>
        <p:nvGrpSpPr>
          <p:cNvPr id="18" name="Gruppieren 17"/>
          <p:cNvGrpSpPr/>
          <p:nvPr userDrawn="1"/>
        </p:nvGrpSpPr>
        <p:grpSpPr>
          <a:xfrm>
            <a:off x="-148666" y="-110758"/>
            <a:ext cx="9431758" cy="5364963"/>
            <a:chOff x="-148666" y="-110758"/>
            <a:chExt cx="9431758" cy="5364963"/>
          </a:xfrm>
        </p:grpSpPr>
        <p:cxnSp>
          <p:nvCxnSpPr>
            <p:cNvPr id="19" name="Gerader Verbinder 18"/>
            <p:cNvCxnSpPr/>
            <p:nvPr userDrawn="1"/>
          </p:nvCxnSpPr>
          <p:spPr bwMode="auto">
            <a:xfrm>
              <a:off x="358775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Gerader Verbinder 21"/>
            <p:cNvCxnSpPr/>
            <p:nvPr userDrawn="1"/>
          </p:nvCxnSpPr>
          <p:spPr bwMode="auto">
            <a:xfrm>
              <a:off x="4571781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Gerader Verbinder 22"/>
            <p:cNvCxnSpPr/>
            <p:nvPr userDrawn="1"/>
          </p:nvCxnSpPr>
          <p:spPr bwMode="auto">
            <a:xfrm>
              <a:off x="4713448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Gerader Verbinder 23"/>
            <p:cNvCxnSpPr/>
            <p:nvPr userDrawn="1"/>
          </p:nvCxnSpPr>
          <p:spPr bwMode="auto">
            <a:xfrm>
              <a:off x="8783638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Gerader Verbinder 24"/>
            <p:cNvCxnSpPr/>
            <p:nvPr userDrawn="1"/>
          </p:nvCxnSpPr>
          <p:spPr bwMode="auto">
            <a:xfrm>
              <a:off x="9180061" y="449263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Gerader Verbinder 25"/>
            <p:cNvCxnSpPr/>
            <p:nvPr userDrawn="1"/>
          </p:nvCxnSpPr>
          <p:spPr bwMode="auto">
            <a:xfrm>
              <a:off x="9180061" y="665628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r Verbinder 38"/>
            <p:cNvCxnSpPr/>
            <p:nvPr userDrawn="1"/>
          </p:nvCxnSpPr>
          <p:spPr bwMode="auto">
            <a:xfrm>
              <a:off x="9180061" y="884569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r Verbinder 39"/>
            <p:cNvCxnSpPr/>
            <p:nvPr userDrawn="1"/>
          </p:nvCxnSpPr>
          <p:spPr bwMode="auto">
            <a:xfrm>
              <a:off x="9180061" y="1219419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Gerader Verbinder 40"/>
            <p:cNvCxnSpPr/>
            <p:nvPr userDrawn="1"/>
          </p:nvCxnSpPr>
          <p:spPr bwMode="auto">
            <a:xfrm>
              <a:off x="9180061" y="2574277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r Verbinder 42"/>
            <p:cNvCxnSpPr/>
            <p:nvPr userDrawn="1"/>
          </p:nvCxnSpPr>
          <p:spPr bwMode="auto">
            <a:xfrm>
              <a:off x="9180061" y="4754371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r Verbinder 43"/>
            <p:cNvCxnSpPr/>
            <p:nvPr userDrawn="1"/>
          </p:nvCxnSpPr>
          <p:spPr bwMode="auto">
            <a:xfrm>
              <a:off x="9180061" y="4568915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r Verbinder 44"/>
            <p:cNvCxnSpPr/>
            <p:nvPr userDrawn="1"/>
          </p:nvCxnSpPr>
          <p:spPr bwMode="auto">
            <a:xfrm>
              <a:off x="9180061" y="4956655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r Verbinder 45"/>
            <p:cNvCxnSpPr/>
            <p:nvPr userDrawn="1"/>
          </p:nvCxnSpPr>
          <p:spPr bwMode="auto">
            <a:xfrm>
              <a:off x="-148666" y="449263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r Verbinder 46"/>
            <p:cNvCxnSpPr/>
            <p:nvPr userDrawn="1"/>
          </p:nvCxnSpPr>
          <p:spPr bwMode="auto">
            <a:xfrm>
              <a:off x="-148666" y="665628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r Verbinder 47"/>
            <p:cNvCxnSpPr/>
            <p:nvPr userDrawn="1"/>
          </p:nvCxnSpPr>
          <p:spPr bwMode="auto">
            <a:xfrm>
              <a:off x="-148666" y="884569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r Verbinder 48"/>
            <p:cNvCxnSpPr/>
            <p:nvPr userDrawn="1"/>
          </p:nvCxnSpPr>
          <p:spPr bwMode="auto">
            <a:xfrm>
              <a:off x="-148666" y="1219419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r Verbinder 49"/>
            <p:cNvCxnSpPr/>
            <p:nvPr userDrawn="1"/>
          </p:nvCxnSpPr>
          <p:spPr bwMode="auto">
            <a:xfrm>
              <a:off x="-148666" y="2574277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r Verbinder 50"/>
            <p:cNvCxnSpPr/>
            <p:nvPr userDrawn="1"/>
          </p:nvCxnSpPr>
          <p:spPr bwMode="auto">
            <a:xfrm>
              <a:off x="-148666" y="4754371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r Verbinder 51"/>
            <p:cNvCxnSpPr/>
            <p:nvPr userDrawn="1"/>
          </p:nvCxnSpPr>
          <p:spPr bwMode="auto">
            <a:xfrm>
              <a:off x="-148666" y="4568915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r Verbinder 52"/>
            <p:cNvCxnSpPr/>
            <p:nvPr userDrawn="1"/>
          </p:nvCxnSpPr>
          <p:spPr bwMode="auto">
            <a:xfrm>
              <a:off x="-148666" y="4956655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r Verbinder 53"/>
            <p:cNvCxnSpPr/>
            <p:nvPr userDrawn="1"/>
          </p:nvCxnSpPr>
          <p:spPr bwMode="auto">
            <a:xfrm>
              <a:off x="358775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r Verbinder 54"/>
            <p:cNvCxnSpPr/>
            <p:nvPr userDrawn="1"/>
          </p:nvCxnSpPr>
          <p:spPr bwMode="auto">
            <a:xfrm>
              <a:off x="4571781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r Verbinder 55"/>
            <p:cNvCxnSpPr/>
            <p:nvPr userDrawn="1"/>
          </p:nvCxnSpPr>
          <p:spPr bwMode="auto">
            <a:xfrm>
              <a:off x="4713448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r Verbinder 56"/>
            <p:cNvCxnSpPr/>
            <p:nvPr userDrawn="1"/>
          </p:nvCxnSpPr>
          <p:spPr bwMode="auto">
            <a:xfrm>
              <a:off x="8783638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Gerader Verbinder 57"/>
            <p:cNvCxnSpPr/>
            <p:nvPr userDrawn="1"/>
          </p:nvCxnSpPr>
          <p:spPr bwMode="auto">
            <a:xfrm>
              <a:off x="4430291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r Verbinder 58"/>
            <p:cNvCxnSpPr/>
            <p:nvPr userDrawn="1"/>
          </p:nvCxnSpPr>
          <p:spPr bwMode="auto">
            <a:xfrm>
              <a:off x="4430291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0097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el + Subl. / Inh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4"/>
          <p:cNvSpPr>
            <a:spLocks noGrp="1"/>
          </p:cNvSpPr>
          <p:nvPr>
            <p:ph sz="quarter" idx="13"/>
          </p:nvPr>
        </p:nvSpPr>
        <p:spPr>
          <a:xfrm>
            <a:off x="360003" y="1224000"/>
            <a:ext cx="8423999" cy="3348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0" indent="0">
              <a:buFontTx/>
              <a:buNone/>
              <a:defRPr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414489"/>
            <a:ext cx="6840000" cy="252000"/>
          </a:xfrm>
        </p:spPr>
        <p:txBody>
          <a:bodyPr anchor="b" anchorCtr="0"/>
          <a:lstStyle>
            <a:lvl1pPr algn="l">
              <a:lnSpc>
                <a:spcPts val="2000"/>
              </a:lnSpc>
              <a:defRPr sz="1600" b="1" cap="none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KION Forum HSE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360000" y="676670"/>
            <a:ext cx="6840000" cy="2520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buFontTx/>
              <a:buNone/>
              <a:defRPr sz="1600" b="1">
                <a:solidFill>
                  <a:schemeClr val="tx1"/>
                </a:solidFill>
              </a:defRPr>
            </a:lvl1pPr>
            <a:lvl2pPr>
              <a:buFontTx/>
              <a:buNone/>
              <a:defRPr sz="1600" b="0"/>
            </a:lvl2pPr>
            <a:lvl3pPr marL="0" indent="0">
              <a:buFontTx/>
              <a:buNone/>
              <a:defRPr sz="1600" b="0"/>
            </a:lvl3pPr>
            <a:lvl4pPr marL="0" indent="0">
              <a:buFontTx/>
              <a:buNone/>
              <a:defRPr sz="1600" b="0"/>
            </a:lvl4pPr>
            <a:lvl5pPr marL="252001" indent="0">
              <a:buFontTx/>
              <a:buNone/>
              <a:defRPr sz="1600" b="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000" y="4858691"/>
            <a:ext cx="27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41381" eaLnBrk="1" hangingPunct="1">
              <a:spcBef>
                <a:spcPct val="0"/>
              </a:spcBef>
              <a:defRPr sz="700" b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9CC5461-F7F8-834A-A33C-7913089D93E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ußzeilenplatzhalter 49"/>
          <p:cNvSpPr>
            <a:spLocks noGrp="1"/>
          </p:cNvSpPr>
          <p:nvPr>
            <p:ph type="ftr" sz="quarter" idx="3"/>
          </p:nvPr>
        </p:nvSpPr>
        <p:spPr>
          <a:xfrm>
            <a:off x="720001" y="4858691"/>
            <a:ext cx="57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841381" rtl="0" eaLnBrk="1" fontAlgn="base" hangingPunct="1">
              <a:spcBef>
                <a:spcPct val="0"/>
              </a:spcBef>
              <a:spcAft>
                <a:spcPct val="0"/>
              </a:spcAft>
              <a:defRPr lang="de-DE" sz="700" kern="1200" dirty="0">
                <a:solidFill>
                  <a:schemeClr val="tx1"/>
                </a:solidFill>
                <a:latin typeface="Verdana" charset="0"/>
                <a:ea typeface="Arial"/>
                <a:cs typeface="+mn-cs"/>
              </a:defRPr>
            </a:lvl1pPr>
          </a:lstStyle>
          <a:p>
            <a:r>
              <a:rPr lang="cs-CZ" dirty="0" smtClean="0">
                <a:latin typeface="Arial" panose="020B0604020202020204" pitchFamily="34" charset="0"/>
              </a:rPr>
              <a:t>Šachy do škol | Zdeněk </a:t>
            </a:r>
            <a:r>
              <a:rPr lang="cs-CZ" dirty="0" err="1" smtClean="0">
                <a:latin typeface="Arial" panose="020B0604020202020204" pitchFamily="34" charset="0"/>
              </a:rPr>
              <a:t>Lovčík</a:t>
            </a:r>
            <a:r>
              <a:rPr lang="cs-CZ" dirty="0" smtClean="0">
                <a:latin typeface="Arial" panose="020B0604020202020204" pitchFamily="34" charset="0"/>
              </a:rPr>
              <a:t> | 2021-02-01</a:t>
            </a:r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3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3257020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" name="think-cell Folie" r:id="rId6" imgW="360" imgH="360" progId="">
                  <p:embed/>
                </p:oleObj>
              </mc:Choice>
              <mc:Fallback>
                <p:oleObj name="think-cell Folie" r:id="rId6" imgW="360" imgH="360" progId="">
                  <p:embed/>
                  <p:pic>
                    <p:nvPicPr>
                      <p:cNvPr id="0" name="Picture 5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ieren 1"/>
          <p:cNvGrpSpPr/>
          <p:nvPr/>
        </p:nvGrpSpPr>
        <p:grpSpPr>
          <a:xfrm>
            <a:off x="-148666" y="-110758"/>
            <a:ext cx="9431758" cy="5364963"/>
            <a:chOff x="-148666" y="-110758"/>
            <a:chExt cx="9431758" cy="5364963"/>
          </a:xfrm>
        </p:grpSpPr>
        <p:cxnSp>
          <p:nvCxnSpPr>
            <p:cNvPr id="36" name="Gerader Verbinder 35"/>
            <p:cNvCxnSpPr/>
            <p:nvPr userDrawn="1"/>
          </p:nvCxnSpPr>
          <p:spPr bwMode="auto">
            <a:xfrm>
              <a:off x="358775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r Verbinder 37"/>
            <p:cNvCxnSpPr/>
            <p:nvPr userDrawn="1"/>
          </p:nvCxnSpPr>
          <p:spPr bwMode="auto">
            <a:xfrm>
              <a:off x="4571781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Gerader Verbinder 38"/>
            <p:cNvCxnSpPr/>
            <p:nvPr userDrawn="1"/>
          </p:nvCxnSpPr>
          <p:spPr bwMode="auto">
            <a:xfrm>
              <a:off x="4713448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r Verbinder 39"/>
            <p:cNvCxnSpPr/>
            <p:nvPr userDrawn="1"/>
          </p:nvCxnSpPr>
          <p:spPr bwMode="auto">
            <a:xfrm>
              <a:off x="8783638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Gerader Verbinder 40"/>
            <p:cNvCxnSpPr/>
            <p:nvPr userDrawn="1"/>
          </p:nvCxnSpPr>
          <p:spPr bwMode="auto">
            <a:xfrm>
              <a:off x="9180061" y="449263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Gerader Verbinder 41"/>
            <p:cNvCxnSpPr/>
            <p:nvPr userDrawn="1"/>
          </p:nvCxnSpPr>
          <p:spPr bwMode="auto">
            <a:xfrm>
              <a:off x="9180061" y="665628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Gerader Verbinder 42"/>
            <p:cNvCxnSpPr/>
            <p:nvPr userDrawn="1"/>
          </p:nvCxnSpPr>
          <p:spPr bwMode="auto">
            <a:xfrm>
              <a:off x="9180061" y="884569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r Verbinder 43"/>
            <p:cNvCxnSpPr/>
            <p:nvPr userDrawn="1"/>
          </p:nvCxnSpPr>
          <p:spPr bwMode="auto">
            <a:xfrm>
              <a:off x="9180061" y="1219419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r Verbinder 44"/>
            <p:cNvCxnSpPr/>
            <p:nvPr userDrawn="1"/>
          </p:nvCxnSpPr>
          <p:spPr bwMode="auto">
            <a:xfrm>
              <a:off x="9180061" y="2574277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r Verbinder 45"/>
            <p:cNvCxnSpPr/>
            <p:nvPr userDrawn="1"/>
          </p:nvCxnSpPr>
          <p:spPr bwMode="auto">
            <a:xfrm>
              <a:off x="9180061" y="4754371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r Verbinder 46"/>
            <p:cNvCxnSpPr/>
            <p:nvPr userDrawn="1"/>
          </p:nvCxnSpPr>
          <p:spPr bwMode="auto">
            <a:xfrm>
              <a:off x="9180061" y="4568915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r Verbinder 47"/>
            <p:cNvCxnSpPr/>
            <p:nvPr userDrawn="1"/>
          </p:nvCxnSpPr>
          <p:spPr bwMode="auto">
            <a:xfrm>
              <a:off x="9180061" y="4956655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r Verbinder 48"/>
            <p:cNvCxnSpPr/>
            <p:nvPr userDrawn="1"/>
          </p:nvCxnSpPr>
          <p:spPr bwMode="auto">
            <a:xfrm>
              <a:off x="-148666" y="449263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r Verbinder 49"/>
            <p:cNvCxnSpPr/>
            <p:nvPr userDrawn="1"/>
          </p:nvCxnSpPr>
          <p:spPr bwMode="auto">
            <a:xfrm>
              <a:off x="-148666" y="665628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r Verbinder 50"/>
            <p:cNvCxnSpPr/>
            <p:nvPr userDrawn="1"/>
          </p:nvCxnSpPr>
          <p:spPr bwMode="auto">
            <a:xfrm>
              <a:off x="-148666" y="884569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r Verbinder 51"/>
            <p:cNvCxnSpPr/>
            <p:nvPr userDrawn="1"/>
          </p:nvCxnSpPr>
          <p:spPr bwMode="auto">
            <a:xfrm>
              <a:off x="-148666" y="1219419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r Verbinder 52"/>
            <p:cNvCxnSpPr/>
            <p:nvPr userDrawn="1"/>
          </p:nvCxnSpPr>
          <p:spPr bwMode="auto">
            <a:xfrm>
              <a:off x="-148666" y="2574277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r Verbinder 53"/>
            <p:cNvCxnSpPr/>
            <p:nvPr userDrawn="1"/>
          </p:nvCxnSpPr>
          <p:spPr bwMode="auto">
            <a:xfrm>
              <a:off x="-148666" y="4754371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Gerader Verbinder 54"/>
            <p:cNvCxnSpPr/>
            <p:nvPr userDrawn="1"/>
          </p:nvCxnSpPr>
          <p:spPr bwMode="auto">
            <a:xfrm>
              <a:off x="-148666" y="4568915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Gerader Verbinder 55"/>
            <p:cNvCxnSpPr/>
            <p:nvPr userDrawn="1"/>
          </p:nvCxnSpPr>
          <p:spPr bwMode="auto">
            <a:xfrm>
              <a:off x="-148666" y="4956655"/>
              <a:ext cx="103031" cy="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Gerader Verbinder 56"/>
            <p:cNvCxnSpPr/>
            <p:nvPr userDrawn="1"/>
          </p:nvCxnSpPr>
          <p:spPr bwMode="auto">
            <a:xfrm>
              <a:off x="358775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r Verbinder 58"/>
            <p:cNvCxnSpPr/>
            <p:nvPr userDrawn="1"/>
          </p:nvCxnSpPr>
          <p:spPr bwMode="auto">
            <a:xfrm>
              <a:off x="4571781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Gerader Verbinder 59"/>
            <p:cNvCxnSpPr/>
            <p:nvPr userDrawn="1"/>
          </p:nvCxnSpPr>
          <p:spPr bwMode="auto">
            <a:xfrm>
              <a:off x="4713448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Gerader Verbinder 60"/>
            <p:cNvCxnSpPr/>
            <p:nvPr userDrawn="1"/>
          </p:nvCxnSpPr>
          <p:spPr bwMode="auto">
            <a:xfrm>
              <a:off x="8783638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r Verbinder 61"/>
            <p:cNvCxnSpPr/>
            <p:nvPr userDrawn="1"/>
          </p:nvCxnSpPr>
          <p:spPr bwMode="auto">
            <a:xfrm>
              <a:off x="4430291" y="-110758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Gerader Verbinder 62"/>
            <p:cNvCxnSpPr/>
            <p:nvPr userDrawn="1"/>
          </p:nvCxnSpPr>
          <p:spPr bwMode="auto">
            <a:xfrm>
              <a:off x="4430291" y="5169205"/>
              <a:ext cx="0" cy="85000"/>
            </a:xfrm>
            <a:prstGeom prst="line">
              <a:avLst/>
            </a:prstGeom>
            <a:noFill/>
            <a:ln w="31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0000" y="4858691"/>
            <a:ext cx="27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41381" eaLnBrk="1" hangingPunct="1">
              <a:spcBef>
                <a:spcPct val="0"/>
              </a:spcBef>
              <a:defRPr sz="700" b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9CC5461-F7F8-834A-A33C-7913089D93E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5" name="Fußzeilenplatzhalter 49"/>
          <p:cNvSpPr>
            <a:spLocks noGrp="1"/>
          </p:cNvSpPr>
          <p:nvPr>
            <p:ph type="ftr" sz="quarter" idx="3"/>
          </p:nvPr>
        </p:nvSpPr>
        <p:spPr>
          <a:xfrm>
            <a:off x="720001" y="4858691"/>
            <a:ext cx="57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841381" rtl="0" eaLnBrk="1" fontAlgn="base" hangingPunct="1">
              <a:spcBef>
                <a:spcPct val="0"/>
              </a:spcBef>
              <a:spcAft>
                <a:spcPct val="0"/>
              </a:spcAft>
              <a:defRPr lang="de-DE" sz="700" kern="1200" dirty="0">
                <a:solidFill>
                  <a:schemeClr val="tx1"/>
                </a:solidFill>
                <a:latin typeface="Verdana" charset="0"/>
                <a:ea typeface="Arial"/>
                <a:cs typeface="+mn-cs"/>
              </a:defRPr>
            </a:lvl1pPr>
          </a:lstStyle>
          <a:p>
            <a:r>
              <a:rPr lang="de-DE" smtClean="0">
                <a:latin typeface="Arial" panose="020B0604020202020204" pitchFamily="34" charset="0"/>
              </a:rPr>
              <a:t>Šachy do škol | Zdeněk Lovčík | 2021-02-xx</a:t>
            </a:r>
            <a:endParaRPr lang="en-GB">
              <a:latin typeface="Arial" panose="020B0604020202020204" pitchFamily="34" charset="0"/>
            </a:endParaRPr>
          </a:p>
        </p:txBody>
      </p:sp>
      <p:sp>
        <p:nvSpPr>
          <p:cNvPr id="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60000" y="421200"/>
            <a:ext cx="6842812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defTabSz="653654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en-GB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358775" y="1219200"/>
            <a:ext cx="8426449" cy="33497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</p:txBody>
      </p:sp>
      <p:sp>
        <p:nvSpPr>
          <p:cNvPr id="83" name="Line 351"/>
          <p:cNvSpPr>
            <a:spLocks noChangeShapeType="1"/>
          </p:cNvSpPr>
          <p:nvPr/>
        </p:nvSpPr>
        <p:spPr bwMode="gray">
          <a:xfrm>
            <a:off x="360000" y="1044000"/>
            <a:ext cx="8424000" cy="0"/>
          </a:xfrm>
          <a:prstGeom prst="line">
            <a:avLst/>
          </a:prstGeom>
          <a:noFill/>
          <a:ln w="127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1" tIns="46801" rIns="90001" bIns="46801" anchor="ctr"/>
          <a:lstStyle/>
          <a:p>
            <a:endParaRPr lang="de-DE" sz="1800" dirty="0">
              <a:latin typeface="Arial"/>
            </a:endParaRPr>
          </a:p>
        </p:txBody>
      </p:sp>
      <p:sp>
        <p:nvSpPr>
          <p:cNvPr id="84" name="Line 351"/>
          <p:cNvSpPr>
            <a:spLocks noChangeShapeType="1"/>
          </p:cNvSpPr>
          <p:nvPr/>
        </p:nvSpPr>
        <p:spPr bwMode="gray">
          <a:xfrm>
            <a:off x="360000" y="4752000"/>
            <a:ext cx="8424000" cy="0"/>
          </a:xfrm>
          <a:prstGeom prst="line">
            <a:avLst/>
          </a:prstGeom>
          <a:noFill/>
          <a:ln w="127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1" tIns="46801" rIns="90001" bIns="46801" anchor="ctr"/>
          <a:lstStyle/>
          <a:p>
            <a:endParaRPr lang="de-DE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959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76" r:id="rId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GB" sz="1600" b="1" kern="1200" noProof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FontTx/>
        <a:buNone/>
        <a:defRPr lang="de-DE" sz="1600" b="1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tx2"/>
        </a:buClr>
        <a:buFontTx/>
        <a:buNone/>
        <a:defRPr lang="de-DE" sz="16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90800" indent="-190800" algn="l" defTabSz="6858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tx2"/>
        </a:buClr>
        <a:buFont typeface="Arial" panose="020B0604020202020204" pitchFamily="34" charset="0"/>
        <a:buChar char="−"/>
        <a:defRPr lang="de-DE" sz="16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190800" algn="l" defTabSz="6858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tx2"/>
        </a:buClr>
        <a:buFont typeface="Arial" panose="020B0604020202020204" pitchFamily="34" charset="0"/>
        <a:buChar char="−"/>
        <a:defRPr lang="de-DE" sz="1600" b="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378000" indent="-190800" algn="l" defTabSz="6858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tx2"/>
        </a:buClr>
        <a:buFont typeface="Arial" panose="020B0604020202020204" pitchFamily="34" charset="0"/>
        <a:buChar char="−"/>
        <a:defRPr lang="de-DE" sz="14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568800" indent="-190800" algn="l" defTabSz="6858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tx2"/>
        </a:buClr>
        <a:buFont typeface="Arial" panose="020B0604020202020204" pitchFamily="34" charset="0"/>
        <a:buChar char="−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622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969" userDrawn="1">
          <p15:clr>
            <a:srgbClr val="F26B43"/>
          </p15:clr>
        </p15:guide>
        <p15:guide id="4" pos="2790" userDrawn="1">
          <p15:clr>
            <a:srgbClr val="F26B43"/>
          </p15:clr>
        </p15:guide>
        <p15:guide id="6" pos="227" userDrawn="1">
          <p15:clr>
            <a:srgbClr val="F26B43"/>
          </p15:clr>
        </p15:guide>
        <p15:guide id="7" pos="5534" userDrawn="1">
          <p15:clr>
            <a:srgbClr val="F26B43"/>
          </p15:clr>
        </p15:guide>
        <p15:guide id="8" orient="horz" pos="556" userDrawn="1">
          <p15:clr>
            <a:srgbClr val="F26B43"/>
          </p15:clr>
        </p15:guide>
        <p15:guide id="9" orient="horz" pos="420" userDrawn="1">
          <p15:clr>
            <a:srgbClr val="F26B43"/>
          </p15:clr>
        </p15:guide>
        <p15:guide id="10" orient="horz" pos="283" userDrawn="1">
          <p15:clr>
            <a:srgbClr val="F26B43"/>
          </p15:clr>
        </p15:guide>
        <p15:guide id="11" orient="horz" pos="2996" userDrawn="1">
          <p15:clr>
            <a:srgbClr val="F26B43"/>
          </p15:clr>
        </p15:guide>
        <p15:guide id="12" orient="horz" pos="768" userDrawn="1">
          <p15:clr>
            <a:srgbClr val="F26B43"/>
          </p15:clr>
        </p15:guide>
        <p15:guide id="13" orient="horz" pos="2879" userDrawn="1">
          <p15:clr>
            <a:srgbClr val="F26B43"/>
          </p15:clr>
        </p15:guide>
        <p15:guide id="14" orient="horz" pos="312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57630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3" name="think-cell Folie" r:id="rId5" imgW="360" imgH="360" progId="">
                  <p:embed/>
                </p:oleObj>
              </mc:Choice>
              <mc:Fallback>
                <p:oleObj name="think-cell Folie" r:id="rId5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0000" y="3398389"/>
            <a:ext cx="6451145" cy="1107491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4" name="Freeform 5"/>
          <p:cNvSpPr>
            <a:spLocks/>
          </p:cNvSpPr>
          <p:nvPr/>
        </p:nvSpPr>
        <p:spPr bwMode="auto">
          <a:xfrm>
            <a:off x="180000" y="4505880"/>
            <a:ext cx="8784000" cy="68263"/>
          </a:xfrm>
          <a:custGeom>
            <a:avLst/>
            <a:gdLst>
              <a:gd name="T0" fmla="*/ 0 w 986"/>
              <a:gd name="T1" fmla="*/ 319 h 319"/>
              <a:gd name="T2" fmla="*/ 0 w 986"/>
              <a:gd name="T3" fmla="*/ 319 h 319"/>
              <a:gd name="T4" fmla="*/ 986 w 986"/>
              <a:gd name="T5" fmla="*/ 319 h 319"/>
              <a:gd name="T6" fmla="*/ 986 w 986"/>
              <a:gd name="T7" fmla="*/ 0 h 319"/>
              <a:gd name="T8" fmla="*/ 0 w 986"/>
              <a:gd name="T9" fmla="*/ 0 h 319"/>
              <a:gd name="T10" fmla="*/ 0 w 986"/>
              <a:gd name="T11" fmla="*/ 319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86" h="319">
                <a:moveTo>
                  <a:pt x="0" y="319"/>
                </a:moveTo>
                <a:lnTo>
                  <a:pt x="0" y="319"/>
                </a:lnTo>
                <a:lnTo>
                  <a:pt x="986" y="319"/>
                </a:lnTo>
                <a:lnTo>
                  <a:pt x="986" y="0"/>
                </a:lnTo>
                <a:lnTo>
                  <a:pt x="0" y="0"/>
                </a:lnTo>
                <a:lnTo>
                  <a:pt x="0" y="319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>
              <a:latin typeface="Arial"/>
            </a:endParaRPr>
          </a:p>
        </p:txBody>
      </p:sp>
      <p:pic>
        <p:nvPicPr>
          <p:cNvPr id="6" name="Picture 454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7"/>
          <a:srcRect t="16778" b="16778"/>
          <a:stretch>
            <a:fillRect/>
          </a:stretch>
        </p:blipFill>
        <p:spPr bwMode="auto">
          <a:xfrm>
            <a:off x="7953938" y="656134"/>
            <a:ext cx="460981" cy="251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ovéPole 2"/>
          <p:cNvSpPr txBox="1"/>
          <p:nvPr/>
        </p:nvSpPr>
        <p:spPr>
          <a:xfrm>
            <a:off x="502571" y="781777"/>
            <a:ext cx="33051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AE0055"/>
                </a:solidFill>
              </a:rPr>
              <a:t>Šachy do škol</a:t>
            </a:r>
          </a:p>
          <a:p>
            <a:endParaRPr lang="cs-CZ" sz="2000" b="1" dirty="0">
              <a:solidFill>
                <a:srgbClr val="AE0055"/>
              </a:solidFill>
            </a:endParaRPr>
          </a:p>
          <a:p>
            <a:r>
              <a:rPr lang="cs-CZ" sz="1600" b="1" dirty="0" smtClean="0"/>
              <a:t>Základní škola Velešín</a:t>
            </a:r>
          </a:p>
          <a:p>
            <a:endParaRPr lang="cs-CZ" sz="1400" b="1" dirty="0" smtClean="0"/>
          </a:p>
          <a:p>
            <a:r>
              <a:rPr lang="cs-CZ" sz="1400" b="1" dirty="0"/>
              <a:t>v</a:t>
            </a:r>
            <a:r>
              <a:rPr lang="cs-CZ" sz="1400" b="1" dirty="0" smtClean="0"/>
              <a:t>e spolupráci</a:t>
            </a:r>
          </a:p>
          <a:p>
            <a:endParaRPr lang="cs-CZ" sz="1400" b="1" dirty="0"/>
          </a:p>
          <a:p>
            <a:r>
              <a:rPr lang="cs-CZ" sz="1400" b="1" dirty="0"/>
              <a:t>s</a:t>
            </a:r>
            <a:r>
              <a:rPr lang="cs-CZ" sz="1400" b="1" dirty="0" smtClean="0"/>
              <a:t> Šachovou školou Velešín</a:t>
            </a:r>
            <a:endParaRPr lang="cs-CZ" sz="1400" b="1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4294967295"/>
          </p:nvPr>
        </p:nvSpPr>
        <p:spPr>
          <a:xfrm>
            <a:off x="537472" y="4140000"/>
            <a:ext cx="6140312" cy="252000"/>
          </a:xfrm>
        </p:spPr>
        <p:txBody>
          <a:bodyPr/>
          <a:lstStyle/>
          <a:p>
            <a:r>
              <a:rPr lang="cs-CZ" sz="1200" b="0" dirty="0" smtClean="0"/>
              <a:t>Zdeněk Lovčík, Velešín 08.03.2024</a:t>
            </a:r>
            <a:endParaRPr lang="cs-CZ" sz="1200" b="0" dirty="0"/>
          </a:p>
        </p:txBody>
      </p:sp>
      <p:pic>
        <p:nvPicPr>
          <p:cNvPr id="11" name="Obrázek 10"/>
          <p:cNvPicPr/>
          <p:nvPr/>
        </p:nvPicPr>
        <p:blipFill>
          <a:blip r:embed="rId8"/>
          <a:stretch>
            <a:fillRect/>
          </a:stretch>
        </p:blipFill>
        <p:spPr>
          <a:xfrm>
            <a:off x="5570162" y="2854882"/>
            <a:ext cx="2666419" cy="1549594"/>
          </a:xfrm>
          <a:prstGeom prst="rect">
            <a:avLst/>
          </a:prstGeom>
        </p:spPr>
      </p:pic>
      <p:pic>
        <p:nvPicPr>
          <p:cNvPr id="12" name="Picture 2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24458" y="476265"/>
            <a:ext cx="1317333" cy="141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41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</a:rPr>
              <a:t>Šachy do škol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1200" dirty="0"/>
              <a:t>Základní škola Velešín ve spolupráci s Šachovou školou </a:t>
            </a:r>
            <a:r>
              <a:rPr lang="cs-CZ" sz="1200" dirty="0" smtClean="0"/>
              <a:t>Velešín</a:t>
            </a:r>
            <a:endParaRPr lang="en-US" sz="120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701409" y="4857177"/>
            <a:ext cx="5760000" cy="144000"/>
          </a:xfrm>
        </p:spPr>
        <p:txBody>
          <a:bodyPr/>
          <a:lstStyle/>
          <a:p>
            <a:r>
              <a:rPr lang="cs-CZ" dirty="0" smtClean="0">
                <a:solidFill>
                  <a:srgbClr val="121B27"/>
                </a:solidFill>
                <a:latin typeface="Arial" panose="020B0604020202020204" pitchFamily="34" charset="0"/>
              </a:rPr>
              <a:t>Šachová škola Velešín | Zdeněk Lovčík | 2024-03-08</a:t>
            </a:r>
            <a:endParaRPr lang="cs-CZ" dirty="0">
              <a:solidFill>
                <a:srgbClr val="121B27"/>
              </a:solidFill>
              <a:latin typeface="Arial" panose="020B0604020202020204" pitchFamily="34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9CC5461-F7F8-834A-A33C-7913089D93E6}" type="slidenum">
              <a:rPr lang="en-GB" smtClean="0">
                <a:solidFill>
                  <a:srgbClr val="121B27"/>
                </a:solidFill>
              </a:rPr>
              <a:pPr/>
              <a:t>2</a:t>
            </a:fld>
            <a:endParaRPr lang="en-GB" dirty="0">
              <a:solidFill>
                <a:srgbClr val="121B27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7571" y="1120116"/>
            <a:ext cx="841836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V listopadu 2021 se Základní škola Velešín přihlásila do projektu „Šachy do škol“, </a:t>
            </a:r>
            <a:r>
              <a:rPr lang="cs-CZ" sz="1200" dirty="0" smtClean="0"/>
              <a:t>který formou nepovinného předmětu nebo jako šachový kroužek probíhá ve více jak 30 zemích světa, nejvíce však v Evropě.</a:t>
            </a:r>
          </a:p>
          <a:p>
            <a:r>
              <a:rPr lang="cs-CZ" sz="1200" dirty="0" smtClean="0"/>
              <a:t>V rámci České republiky je do projektu zapojeno 188 základních škol, z nichž většina využívá k výuce šachový kroužek.</a:t>
            </a:r>
          </a:p>
          <a:p>
            <a:endParaRPr lang="cs-CZ" sz="1200" dirty="0" smtClean="0"/>
          </a:p>
          <a:p>
            <a:r>
              <a:rPr lang="cs-CZ" sz="1200" b="1" dirty="0" smtClean="0"/>
              <a:t>Proč se školy zapojují do projektu?  </a:t>
            </a:r>
          </a:p>
          <a:p>
            <a:r>
              <a:rPr lang="cs-CZ" sz="1200" dirty="0" smtClean="0"/>
              <a:t>Protože kromě zábavy a soutěžního aspektu se </a:t>
            </a:r>
            <a:r>
              <a:rPr lang="cs-CZ" sz="1200" b="1" dirty="0"/>
              <a:t>š</a:t>
            </a:r>
            <a:r>
              <a:rPr lang="cs-CZ" sz="1200" b="1" dirty="0" smtClean="0"/>
              <a:t>achy staly i </a:t>
            </a:r>
            <a:r>
              <a:rPr lang="cs-CZ" sz="1200" b="1" dirty="0"/>
              <a:t>součástí vzdělání a rozvoje mladého člověka. </a:t>
            </a:r>
            <a:r>
              <a:rPr lang="cs-CZ" sz="1200" b="1" dirty="0" smtClean="0"/>
              <a:t>              </a:t>
            </a:r>
            <a:r>
              <a:rPr lang="cs-CZ" sz="1200" dirty="0" smtClean="0"/>
              <a:t>Při </a:t>
            </a:r>
            <a:r>
              <a:rPr lang="cs-CZ" sz="1200" dirty="0"/>
              <a:t>hře děti zábavnou formou všestranně rozvíjejí své </a:t>
            </a:r>
            <a:r>
              <a:rPr lang="cs-CZ" sz="1200" dirty="0" smtClean="0"/>
              <a:t>mentální schopnosti </a:t>
            </a:r>
            <a:r>
              <a:rPr lang="cs-CZ" sz="1200" dirty="0"/>
              <a:t>a zlepšují své kognitivní dovednosti.</a:t>
            </a:r>
          </a:p>
          <a:p>
            <a:endParaRPr lang="cs-CZ" sz="1200" dirty="0"/>
          </a:p>
          <a:p>
            <a:r>
              <a:rPr lang="cs-CZ" sz="1200" dirty="0"/>
              <a:t>Šachy zlepšují sebedůvěru a sebeúctu, zvyšují kapacitu paměti, rozvíjejí předvídavost, obezřetnost a vytrvalost. Hraním procvičujeme udržení </a:t>
            </a:r>
            <a:r>
              <a:rPr lang="cs-CZ" sz="1200" dirty="0" smtClean="0"/>
              <a:t>pozornosti, přijímat </a:t>
            </a:r>
            <a:r>
              <a:rPr lang="cs-CZ" sz="1200" dirty="0"/>
              <a:t>rozhodnutí </a:t>
            </a:r>
            <a:r>
              <a:rPr lang="cs-CZ" sz="1200" dirty="0" smtClean="0"/>
              <a:t>a nést důsledky </a:t>
            </a:r>
            <a:r>
              <a:rPr lang="cs-CZ" sz="1200" dirty="0"/>
              <a:t>svých činů.</a:t>
            </a:r>
          </a:p>
          <a:p>
            <a:r>
              <a:rPr lang="cs-CZ" sz="1200" dirty="0" smtClean="0"/>
              <a:t>Při </a:t>
            </a:r>
            <a:r>
              <a:rPr lang="cs-CZ" sz="1200" dirty="0"/>
              <a:t>šachách se učíme </a:t>
            </a:r>
            <a:r>
              <a:rPr lang="cs-CZ" sz="1200" dirty="0" smtClean="0"/>
              <a:t>trpělivosti, toleranci</a:t>
            </a:r>
            <a:r>
              <a:rPr lang="cs-CZ" sz="1200" dirty="0"/>
              <a:t>, respektu, vzájemné úctě a také zvládat své emoce</a:t>
            </a:r>
            <a:r>
              <a:rPr lang="cs-CZ" sz="1200" dirty="0" smtClean="0"/>
              <a:t>.</a:t>
            </a:r>
          </a:p>
          <a:p>
            <a:endParaRPr lang="cs-CZ" sz="1200" dirty="0" smtClean="0"/>
          </a:p>
          <a:p>
            <a:r>
              <a:rPr lang="cs-CZ" sz="1200" b="1" dirty="0"/>
              <a:t>V </a:t>
            </a:r>
            <a:r>
              <a:rPr lang="cs-CZ" sz="1200" b="1" dirty="0" smtClean="0"/>
              <a:t>rámci </a:t>
            </a:r>
            <a:r>
              <a:rPr lang="cs-CZ" sz="1200" b="1" dirty="0"/>
              <a:t>projektu ZŠ Velešín spolupracuje s Šachovou školou Velešín</a:t>
            </a:r>
            <a:r>
              <a:rPr lang="cs-CZ" sz="1200" dirty="0"/>
              <a:t>, která pro děti zajišťuje výuku a trénink šachu.  </a:t>
            </a:r>
          </a:p>
          <a:p>
            <a:endParaRPr lang="cs-CZ" sz="12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1200" dirty="0"/>
              <a:t>Některé děti chtějí hrát šachy rekreačně pro svoji zábavu. Vystačí si s tréninkem a nepotřebují jezdit na turnaje.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1200" dirty="0"/>
              <a:t>Jiné děti se chtějí šachu věnovat více a kromě tréninku se zúčastňují šachových turnajů a soutěží s ostatními dětmi.</a:t>
            </a:r>
          </a:p>
          <a:p>
            <a:endParaRPr lang="cs-CZ" sz="1200" dirty="0"/>
          </a:p>
          <a:p>
            <a:r>
              <a:rPr lang="cs-CZ" sz="1200" b="1" dirty="0"/>
              <a:t>Šachová škola nabízí výuku a trénink šachu oběma </a:t>
            </a:r>
            <a:r>
              <a:rPr lang="cs-CZ" sz="1200" b="1" dirty="0" smtClean="0"/>
              <a:t>skupinám.</a:t>
            </a:r>
          </a:p>
          <a:p>
            <a:r>
              <a:rPr lang="cs-CZ" sz="1200" dirty="0"/>
              <a:t>Jestliže se šachy hrají pravidelně, má tato hra pozitivní vliv na děti hrající rekreační i soutěžní šach</a:t>
            </a:r>
            <a:r>
              <a:rPr lang="cs-CZ" sz="1200" dirty="0" smtClean="0"/>
              <a:t>.</a:t>
            </a:r>
            <a:endParaRPr lang="cs-CZ" sz="1200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34" y="97784"/>
            <a:ext cx="1123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845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</a:rPr>
              <a:t>Šachy do škol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1200" dirty="0"/>
              <a:t>Základní škola Velešín ve spolupráci s Šachovou školou </a:t>
            </a:r>
            <a:r>
              <a:rPr lang="cs-CZ" sz="1200" dirty="0" smtClean="0"/>
              <a:t>Velešín</a:t>
            </a:r>
            <a:endParaRPr lang="en-US" sz="120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701409" y="4857177"/>
            <a:ext cx="5760000" cy="144000"/>
          </a:xfrm>
        </p:spPr>
        <p:txBody>
          <a:bodyPr/>
          <a:lstStyle/>
          <a:p>
            <a:r>
              <a:rPr lang="cs-CZ" dirty="0" smtClean="0">
                <a:solidFill>
                  <a:srgbClr val="121B27"/>
                </a:solidFill>
                <a:latin typeface="Arial" panose="020B0604020202020204" pitchFamily="34" charset="0"/>
              </a:rPr>
              <a:t>Šachová škola Velešín | Zdeněk Lovčík | 2024-03-08</a:t>
            </a:r>
            <a:endParaRPr lang="cs-CZ" dirty="0">
              <a:solidFill>
                <a:srgbClr val="121B27"/>
              </a:solidFill>
              <a:latin typeface="Arial" panose="020B0604020202020204" pitchFamily="34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9CC5461-F7F8-834A-A33C-7913089D93E6}" type="slidenum">
              <a:rPr lang="en-GB" smtClean="0">
                <a:solidFill>
                  <a:srgbClr val="121B27"/>
                </a:solidFill>
              </a:rPr>
              <a:pPr/>
              <a:t>3</a:t>
            </a:fld>
            <a:endParaRPr lang="en-GB" dirty="0">
              <a:solidFill>
                <a:srgbClr val="121B27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77571" y="1036356"/>
            <a:ext cx="84183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K 31.12 2023 docházelo do šachových kroužků 26 dětí</a:t>
            </a:r>
            <a:r>
              <a:rPr lang="cs-CZ" sz="1200" dirty="0" smtClean="0"/>
              <a:t>, z toho 24 dětí ze ZŠ Velešín, ve věku od 2. do 9.třídy a 2 děti            z okolních malotřídních škol.</a:t>
            </a:r>
          </a:p>
          <a:p>
            <a:r>
              <a:rPr lang="cs-CZ" sz="1200" dirty="0" smtClean="0"/>
              <a:t>Více jak polovina dětí se zúčastňuje jednodenních víkendových turnajů v rapid šachu, kde si ověřují své nabyté šachové dovednosti. Na turnajích se děti baví šachem, získávají větší motivaci pro hru a také nacházejí nové kamarády.</a:t>
            </a:r>
          </a:p>
          <a:p>
            <a:endParaRPr lang="cs-CZ" sz="1200" dirty="0" smtClean="0"/>
          </a:p>
          <a:p>
            <a:r>
              <a:rPr lang="cs-CZ" sz="1200" dirty="0" smtClean="0"/>
              <a:t>Děti navštěvují šachový kroužek a jezdí na šachové turnaje především ve svém volnu. V rámci projektu Šachy do škol      </a:t>
            </a:r>
            <a:r>
              <a:rPr lang="cs-CZ" sz="1200" b="1" dirty="0" smtClean="0"/>
              <a:t>ZŠ Velešín umožňuje navíc svým žákům a žákyním zúčastňovat se turnajů mezi školami</a:t>
            </a:r>
            <a:r>
              <a:rPr lang="cs-CZ" sz="1200" b="1" dirty="0"/>
              <a:t> </a:t>
            </a:r>
            <a:r>
              <a:rPr lang="cs-CZ" sz="1200" b="1" dirty="0" smtClean="0"/>
              <a:t>v rámci okresu i kraje</a:t>
            </a:r>
            <a:r>
              <a:rPr lang="cs-CZ" sz="1200" dirty="0" smtClean="0"/>
              <a:t>,  na kterých děti reprezentují školu.</a:t>
            </a:r>
          </a:p>
          <a:p>
            <a:r>
              <a:rPr lang="cs-CZ" sz="1200" dirty="0" smtClean="0"/>
              <a:t>Velkým přínosem pro děti ve skupině A  je i možnost využít pro trénink </a:t>
            </a:r>
            <a:r>
              <a:rPr lang="cs-CZ" sz="1200" b="1" dirty="0" smtClean="0"/>
              <a:t>jednodenní šachové kempy</a:t>
            </a:r>
            <a:r>
              <a:rPr lang="cs-CZ" sz="1200" dirty="0" smtClean="0"/>
              <a:t>,                               na které </a:t>
            </a:r>
            <a:r>
              <a:rPr lang="cs-CZ" sz="1200" b="1" dirty="0" smtClean="0"/>
              <a:t>ZŠ Velešín </a:t>
            </a:r>
            <a:r>
              <a:rPr lang="cs-CZ" sz="1200" dirty="0" smtClean="0"/>
              <a:t>děti v průběhu školního roku uvolňuje.</a:t>
            </a:r>
          </a:p>
          <a:p>
            <a:endParaRPr lang="cs-CZ" sz="1200" dirty="0"/>
          </a:p>
          <a:p>
            <a:r>
              <a:rPr lang="cs-CZ" sz="1200" b="1" dirty="0" smtClean="0"/>
              <a:t>Šachová škola Velešín spolupracuje s Šachovou univerzitou QCC České Budějovice</a:t>
            </a:r>
            <a:r>
              <a:rPr lang="cs-CZ" sz="1200" dirty="0" smtClean="0"/>
              <a:t>, od které získává materiální    a trenérskou podporu.</a:t>
            </a:r>
          </a:p>
          <a:p>
            <a:r>
              <a:rPr lang="cs-CZ" sz="1200" dirty="0" smtClean="0"/>
              <a:t>Děti, které se s podporou svých rodičů rozhodnou věnovat se šachu více, trénují 2x týdně a mohou se zaregistrovat          v Šachovém svazu České republiky skrz Šachový klub QCC České Budějovice.</a:t>
            </a:r>
          </a:p>
          <a:p>
            <a:r>
              <a:rPr lang="cs-CZ" sz="1200" dirty="0" smtClean="0"/>
              <a:t>Zaregistrované děti pak mají pro svůj šachový růst stejné podmínky jako děti docházející do šachových kroužků Šachové univerzity QCC České Budějovice.</a:t>
            </a:r>
          </a:p>
          <a:p>
            <a:endParaRPr lang="cs-CZ" sz="1200" dirty="0"/>
          </a:p>
          <a:p>
            <a:r>
              <a:rPr lang="cs-CZ" sz="1200" dirty="0" smtClean="0"/>
              <a:t>Kromě tréninků v průběhu školního roku se děti ze skupiny A mohou zúčastnit </a:t>
            </a:r>
            <a:r>
              <a:rPr lang="cs-CZ" sz="1200" b="1" dirty="0" smtClean="0"/>
              <a:t>čtyřdenního šachového kempu</a:t>
            </a:r>
            <a:r>
              <a:rPr lang="cs-CZ" sz="1200" dirty="0" smtClean="0"/>
              <a:t> pořádaného ŠU QCC České Budějovice nebo </a:t>
            </a:r>
            <a:r>
              <a:rPr lang="cs-CZ" sz="1200" b="1" dirty="0" smtClean="0"/>
              <a:t>víkendových šachových kempů</a:t>
            </a:r>
            <a:r>
              <a:rPr lang="cs-CZ" sz="1200" dirty="0" smtClean="0"/>
              <a:t> pořádaných ŠŠ Velešín.</a:t>
            </a:r>
            <a:endParaRPr lang="cs-CZ" sz="1200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34" y="97784"/>
            <a:ext cx="1123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0412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</a:rPr>
              <a:t>Šachy do škol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1200" dirty="0" smtClean="0"/>
              <a:t>Základní škola Velešín ve spolupráci s Šachovou školou Velešín</a:t>
            </a:r>
            <a:endParaRPr lang="en-US" sz="120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701409" y="4857177"/>
            <a:ext cx="5760000" cy="144000"/>
          </a:xfrm>
        </p:spPr>
        <p:txBody>
          <a:bodyPr/>
          <a:lstStyle/>
          <a:p>
            <a:r>
              <a:rPr lang="cs-CZ" dirty="0" smtClean="0">
                <a:solidFill>
                  <a:srgbClr val="121B27"/>
                </a:solidFill>
                <a:latin typeface="Arial" panose="020B0604020202020204" pitchFamily="34" charset="0"/>
              </a:rPr>
              <a:t>Šachová škola Velešín | Zdeněk Lovčík | 2024-03-08</a:t>
            </a:r>
            <a:endParaRPr lang="cs-CZ" dirty="0">
              <a:solidFill>
                <a:srgbClr val="121B27"/>
              </a:solidFill>
              <a:latin typeface="Arial" panose="020B0604020202020204" pitchFamily="34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9CC5461-F7F8-834A-A33C-7913089D93E6}" type="slidenum">
              <a:rPr lang="en-GB" smtClean="0">
                <a:solidFill>
                  <a:srgbClr val="121B27"/>
                </a:solidFill>
              </a:rPr>
              <a:pPr/>
              <a:t>4</a:t>
            </a:fld>
            <a:endParaRPr lang="en-GB" dirty="0">
              <a:solidFill>
                <a:srgbClr val="121B27"/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34" y="97784"/>
            <a:ext cx="1123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81" y="1067463"/>
            <a:ext cx="6391520" cy="3669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60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</a:rPr>
              <a:t>Šachy do škol</a:t>
            </a:r>
            <a:endParaRPr lang="en-GB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sz="1200" dirty="0" smtClean="0"/>
              <a:t>Základní škola Velešín ve spolupráci s Šachovou školou Velešín</a:t>
            </a:r>
            <a:endParaRPr lang="en-US" sz="120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701409" y="4857177"/>
            <a:ext cx="5760000" cy="144000"/>
          </a:xfrm>
        </p:spPr>
        <p:txBody>
          <a:bodyPr/>
          <a:lstStyle/>
          <a:p>
            <a:r>
              <a:rPr lang="cs-CZ" dirty="0" smtClean="0">
                <a:solidFill>
                  <a:srgbClr val="121B27"/>
                </a:solidFill>
                <a:latin typeface="Arial" panose="020B0604020202020204" pitchFamily="34" charset="0"/>
              </a:rPr>
              <a:t>Šachová škola Velešín | Zdeněk Lovčík | 2024-03-08</a:t>
            </a:r>
            <a:endParaRPr lang="cs-CZ" dirty="0">
              <a:solidFill>
                <a:srgbClr val="121B27"/>
              </a:solidFill>
              <a:latin typeface="Arial" panose="020B0604020202020204" pitchFamily="34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9CC5461-F7F8-834A-A33C-7913089D93E6}" type="slidenum">
              <a:rPr lang="en-GB" smtClean="0">
                <a:solidFill>
                  <a:srgbClr val="121B27"/>
                </a:solidFill>
              </a:rPr>
              <a:pPr/>
              <a:t>5</a:t>
            </a:fld>
            <a:endParaRPr lang="en-GB" dirty="0">
              <a:solidFill>
                <a:srgbClr val="121B27"/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34" y="97784"/>
            <a:ext cx="1123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ovéPole 1"/>
          <p:cNvSpPr txBox="1"/>
          <p:nvPr/>
        </p:nvSpPr>
        <p:spPr>
          <a:xfrm>
            <a:off x="474650" y="1102869"/>
            <a:ext cx="214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Jak se děti učí hrát šachy?</a:t>
            </a:r>
            <a:endParaRPr lang="cs-CZ" sz="1200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48" y="1430745"/>
            <a:ext cx="8471361" cy="322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45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KION_PPT_Master_KIONGroup_16-9_DE">
  <a:themeElements>
    <a:clrScheme name="KION_Colors">
      <a:dk1>
        <a:srgbClr val="383633"/>
      </a:dk1>
      <a:lt1>
        <a:srgbClr val="FFFFFF"/>
      </a:lt1>
      <a:dk2>
        <a:srgbClr val="AE0055"/>
      </a:dk2>
      <a:lt2>
        <a:srgbClr val="EDE7D0"/>
      </a:lt2>
      <a:accent1>
        <a:srgbClr val="383633"/>
      </a:accent1>
      <a:accent2>
        <a:srgbClr val="BDB6B0"/>
      </a:accent2>
      <a:accent3>
        <a:srgbClr val="E8E6E4"/>
      </a:accent3>
      <a:accent4>
        <a:srgbClr val="083187"/>
      </a:accent4>
      <a:accent5>
        <a:srgbClr val="6C193F"/>
      </a:accent5>
      <a:accent6>
        <a:srgbClr val="BDB6B0"/>
      </a:accent6>
      <a:hlink>
        <a:srgbClr val="383633"/>
      </a:hlink>
      <a:folHlink>
        <a:srgbClr val="383633"/>
      </a:folHlink>
    </a:clrScheme>
    <a:fontScheme name="KION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KION_PPT_Master_KIONGroup_16-9_DE.potx" id="{41AEC80D-BE8D-4AA9-BFA9-F3CEC5276E15}" vid="{A8BC8B7E-E8A3-4C6F-9CF3-3B9285B44260}"/>
    </a:ext>
  </a:extLst>
</a:theme>
</file>

<file path=ppt/theme/theme2.xml><?xml version="1.0" encoding="utf-8"?>
<a:theme xmlns:a="http://schemas.openxmlformats.org/drawingml/2006/main" name="Office">
  <a:themeElements>
    <a:clrScheme name="KION_Colors">
      <a:dk1>
        <a:srgbClr val="383633"/>
      </a:dk1>
      <a:lt1>
        <a:srgbClr val="FFFFFF"/>
      </a:lt1>
      <a:dk2>
        <a:srgbClr val="AE0055"/>
      </a:dk2>
      <a:lt2>
        <a:srgbClr val="EDE7D0"/>
      </a:lt2>
      <a:accent1>
        <a:srgbClr val="383633"/>
      </a:accent1>
      <a:accent2>
        <a:srgbClr val="BDB6B0"/>
      </a:accent2>
      <a:accent3>
        <a:srgbClr val="E8E6E4"/>
      </a:accent3>
      <a:accent4>
        <a:srgbClr val="083187"/>
      </a:accent4>
      <a:accent5>
        <a:srgbClr val="6C193F"/>
      </a:accent5>
      <a:accent6>
        <a:srgbClr val="BDB6B0"/>
      </a:accent6>
      <a:hlink>
        <a:srgbClr val="383633"/>
      </a:hlink>
      <a:folHlink>
        <a:srgbClr val="383633"/>
      </a:folHlink>
    </a:clrScheme>
    <a:fontScheme name="KION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KION_Colors">
      <a:dk1>
        <a:srgbClr val="383633"/>
      </a:dk1>
      <a:lt1>
        <a:srgbClr val="FFFFFF"/>
      </a:lt1>
      <a:dk2>
        <a:srgbClr val="AE0055"/>
      </a:dk2>
      <a:lt2>
        <a:srgbClr val="EDE7D0"/>
      </a:lt2>
      <a:accent1>
        <a:srgbClr val="383633"/>
      </a:accent1>
      <a:accent2>
        <a:srgbClr val="BDB6B0"/>
      </a:accent2>
      <a:accent3>
        <a:srgbClr val="E8E6E4"/>
      </a:accent3>
      <a:accent4>
        <a:srgbClr val="083187"/>
      </a:accent4>
      <a:accent5>
        <a:srgbClr val="6C193F"/>
      </a:accent5>
      <a:accent6>
        <a:srgbClr val="BDB6B0"/>
      </a:accent6>
      <a:hlink>
        <a:srgbClr val="383633"/>
      </a:hlink>
      <a:folHlink>
        <a:srgbClr val="383633"/>
      </a:folHlink>
    </a:clrScheme>
    <a:fontScheme name="KION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2628</TotalTime>
  <Words>595</Words>
  <Application>Microsoft Office PowerPoint</Application>
  <PresentationFormat>Vlastní</PresentationFormat>
  <Paragraphs>58</Paragraphs>
  <Slides>5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KION_PPT_Master_KIONGroup_16-9_DE</vt:lpstr>
      <vt:lpstr>think-cell Folie</vt:lpstr>
      <vt:lpstr> </vt:lpstr>
      <vt:lpstr>Šachy do škol</vt:lpstr>
      <vt:lpstr>Šachy do škol</vt:lpstr>
      <vt:lpstr>Šachy do škol</vt:lpstr>
      <vt:lpstr>Šachy do škol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PowerPoint-Prezentace</dc:title>
  <dc:creator>Zdenek</dc:creator>
  <cp:lastModifiedBy>Zdenek</cp:lastModifiedBy>
  <cp:revision>344</cp:revision>
  <cp:lastPrinted>2017-11-20T08:17:33Z</cp:lastPrinted>
  <dcterms:created xsi:type="dcterms:W3CDTF">2017-01-09T09:34:41Z</dcterms:created>
  <dcterms:modified xsi:type="dcterms:W3CDTF">2024-03-08T10:40:27Z</dcterms:modified>
</cp:coreProperties>
</file>