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  <p:sldMasterId id="2147483687" r:id="rId4"/>
  </p:sldMasterIdLst>
  <p:sldIdLst>
    <p:sldId id="256" r:id="rId5"/>
    <p:sldId id="257" r:id="rId6"/>
    <p:sldId id="258" r:id="rId7"/>
    <p:sldId id="259" r:id="rId8"/>
    <p:sldId id="276" r:id="rId9"/>
    <p:sldId id="277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</p:sldIdLst>
  <p:sldSz cx="9144000" cy="6858000" type="screen4x3"/>
  <p:notesSz cx="7559675" cy="10691813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764" autoAdjust="0"/>
    <p:restoredTop sz="94660"/>
  </p:normalViewPr>
  <p:slideViewPr>
    <p:cSldViewPr snapToGrid="0">
      <p:cViewPr varScale="1">
        <p:scale>
          <a:sx n="46" d="100"/>
          <a:sy n="46" d="100"/>
        </p:scale>
        <p:origin x="634" y="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4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4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5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9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3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0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1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4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5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6" name="PlaceHolder 5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7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8" name="PlaceHolder 7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5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5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6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0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4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7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1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2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5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6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7" name="PlaceHolder 5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8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9" name="PlaceHolder 7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3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3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4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8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5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9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0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3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4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5" name="PlaceHolder 5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6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7" name="PlaceHolder 7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8880" cy="114444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cs-CZ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Klikněte pro úpravu formátu textu nadpisu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8880" cy="3976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Klikněte pro úpravu formátu textu osnovy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cs-CZ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Druhá úroveň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Třetí úroveň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cs-CZ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Čtvrtá úroveň osnovy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Pátá úroveň osnovy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Šestá úroveň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Sedmá úroveň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CustomShape 1"/>
          <p:cNvSpPr/>
          <p:nvPr/>
        </p:nvSpPr>
        <p:spPr>
          <a:xfrm rot="208800">
            <a:off x="-2332440" y="4853520"/>
            <a:ext cx="13961160" cy="7755480"/>
          </a:xfrm>
          <a:custGeom>
            <a:avLst/>
            <a:gdLst/>
            <a:ahLst/>
            <a:cxnLst/>
            <a:rect l="l" t="t" r="r" b="b"/>
            <a:pathLst>
              <a:path w="10771959" h="3871038">
                <a:moveTo>
                  <a:pt x="1960484" y="3501232"/>
                </a:moveTo>
                <a:cubicBezTo>
                  <a:pt x="3209234" y="3871038"/>
                  <a:pt x="7509153" y="3465123"/>
                  <a:pt x="8920175" y="2955373"/>
                </a:cubicBezTo>
                <a:cubicBezTo>
                  <a:pt x="10331197" y="2445623"/>
                  <a:pt x="10369971" y="885468"/>
                  <a:pt x="10426614" y="442734"/>
                </a:cubicBezTo>
                <a:cubicBezTo>
                  <a:pt x="10483257" y="0"/>
                  <a:pt x="10771959" y="269020"/>
                  <a:pt x="9260033" y="298971"/>
                </a:cubicBezTo>
                <a:cubicBezTo>
                  <a:pt x="5153847" y="884981"/>
                  <a:pt x="3755587" y="794094"/>
                  <a:pt x="1427673" y="736537"/>
                </a:cubicBezTo>
                <a:cubicBezTo>
                  <a:pt x="0" y="1117577"/>
                  <a:pt x="711734" y="3131426"/>
                  <a:pt x="1960484" y="3501232"/>
                </a:cubicBezTo>
                <a:close/>
              </a:path>
            </a:pathLst>
          </a:custGeom>
          <a:solidFill>
            <a:srgbClr val="0633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9" name="CustomShape 2"/>
          <p:cNvSpPr/>
          <p:nvPr/>
        </p:nvSpPr>
        <p:spPr>
          <a:xfrm rot="373800">
            <a:off x="-3924360" y="-3600360"/>
            <a:ext cx="17830080" cy="6128280"/>
          </a:xfrm>
          <a:custGeom>
            <a:avLst/>
            <a:gdLst/>
            <a:ahLst/>
            <a:cxnLst/>
            <a:rect l="l" t="t" r="r" b="b"/>
            <a:pathLst>
              <a:path w="13756060" h="3059359">
                <a:moveTo>
                  <a:pt x="2153800" y="2805641"/>
                </a:moveTo>
                <a:cubicBezTo>
                  <a:pt x="3515474" y="3059359"/>
                  <a:pt x="9951715" y="2444619"/>
                  <a:pt x="11115327" y="1933452"/>
                </a:cubicBezTo>
                <a:cubicBezTo>
                  <a:pt x="12636415" y="1543438"/>
                  <a:pt x="13756060" y="640604"/>
                  <a:pt x="12412794" y="385586"/>
                </a:cubicBezTo>
                <a:cubicBezTo>
                  <a:pt x="11069528" y="130568"/>
                  <a:pt x="4765562" y="0"/>
                  <a:pt x="3055730" y="403342"/>
                </a:cubicBezTo>
                <a:cubicBezTo>
                  <a:pt x="1345898" y="806684"/>
                  <a:pt x="0" y="2471370"/>
                  <a:pt x="2153800" y="2805641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CC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0" name="CustomShape 3"/>
          <p:cNvSpPr/>
          <p:nvPr/>
        </p:nvSpPr>
        <p:spPr>
          <a:xfrm rot="373800">
            <a:off x="-3830040" y="-3757680"/>
            <a:ext cx="17830080" cy="6128280"/>
          </a:xfrm>
          <a:custGeom>
            <a:avLst/>
            <a:gdLst/>
            <a:ahLst/>
            <a:cxnLst/>
            <a:rect l="l" t="t" r="r" b="b"/>
            <a:pathLst>
              <a:path w="13756060" h="3059359">
                <a:moveTo>
                  <a:pt x="2153800" y="2805641"/>
                </a:moveTo>
                <a:cubicBezTo>
                  <a:pt x="3515474" y="3059359"/>
                  <a:pt x="9951715" y="2444619"/>
                  <a:pt x="11115327" y="1933452"/>
                </a:cubicBezTo>
                <a:cubicBezTo>
                  <a:pt x="12636415" y="1543438"/>
                  <a:pt x="13756060" y="640604"/>
                  <a:pt x="12412794" y="385586"/>
                </a:cubicBezTo>
                <a:cubicBezTo>
                  <a:pt x="11069528" y="130568"/>
                  <a:pt x="4765562" y="0"/>
                  <a:pt x="3055730" y="403342"/>
                </a:cubicBezTo>
                <a:cubicBezTo>
                  <a:pt x="1345898" y="806684"/>
                  <a:pt x="0" y="2471370"/>
                  <a:pt x="2153800" y="2805641"/>
                </a:cubicBezTo>
                <a:close/>
              </a:path>
            </a:pathLst>
          </a:custGeom>
          <a:solidFill>
            <a:schemeClr val="bg1"/>
          </a:solidFill>
          <a:ln w="57240">
            <a:solidFill>
              <a:srgbClr val="CC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1" name="PlaceHolder 4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cs-CZ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Klikněte pro úpravu formátu textu nadpisu</a:t>
            </a:r>
          </a:p>
        </p:txBody>
      </p:sp>
      <p:sp>
        <p:nvSpPr>
          <p:cNvPr id="42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Klikněte pro úpravu formátu textu osnovy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cs-CZ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Druhá úroveň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Třetí úroveň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cs-CZ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Čtvrtá úroveň osnovy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Pátá úroveň osnovy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Šestá úroveň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Sedmá úroveň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CustomShape 1"/>
          <p:cNvSpPr/>
          <p:nvPr/>
        </p:nvSpPr>
        <p:spPr>
          <a:xfrm rot="208800">
            <a:off x="-2332440" y="4853520"/>
            <a:ext cx="13961160" cy="7755480"/>
          </a:xfrm>
          <a:custGeom>
            <a:avLst/>
            <a:gdLst/>
            <a:ahLst/>
            <a:cxnLst/>
            <a:rect l="l" t="t" r="r" b="b"/>
            <a:pathLst>
              <a:path w="10771959" h="3871038">
                <a:moveTo>
                  <a:pt x="1960484" y="3501232"/>
                </a:moveTo>
                <a:cubicBezTo>
                  <a:pt x="3209234" y="3871038"/>
                  <a:pt x="7509153" y="3465123"/>
                  <a:pt x="8920175" y="2955373"/>
                </a:cubicBezTo>
                <a:cubicBezTo>
                  <a:pt x="10331197" y="2445623"/>
                  <a:pt x="10369971" y="885468"/>
                  <a:pt x="10426614" y="442734"/>
                </a:cubicBezTo>
                <a:cubicBezTo>
                  <a:pt x="10483257" y="0"/>
                  <a:pt x="10771959" y="269020"/>
                  <a:pt x="9260033" y="298971"/>
                </a:cubicBezTo>
                <a:cubicBezTo>
                  <a:pt x="5153847" y="884981"/>
                  <a:pt x="3755587" y="794094"/>
                  <a:pt x="1427673" y="736537"/>
                </a:cubicBezTo>
                <a:cubicBezTo>
                  <a:pt x="0" y="1117577"/>
                  <a:pt x="711734" y="3131426"/>
                  <a:pt x="1960484" y="3501232"/>
                </a:cubicBezTo>
                <a:close/>
              </a:path>
            </a:pathLst>
          </a:custGeom>
          <a:solidFill>
            <a:srgbClr val="0633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0" name="CustomShape 2"/>
          <p:cNvSpPr/>
          <p:nvPr/>
        </p:nvSpPr>
        <p:spPr>
          <a:xfrm rot="373800">
            <a:off x="-3924360" y="-3600360"/>
            <a:ext cx="17830080" cy="6128280"/>
          </a:xfrm>
          <a:custGeom>
            <a:avLst/>
            <a:gdLst/>
            <a:ahLst/>
            <a:cxnLst/>
            <a:rect l="l" t="t" r="r" b="b"/>
            <a:pathLst>
              <a:path w="13756060" h="3059359">
                <a:moveTo>
                  <a:pt x="2153800" y="2805641"/>
                </a:moveTo>
                <a:cubicBezTo>
                  <a:pt x="3515474" y="3059359"/>
                  <a:pt x="9951715" y="2444619"/>
                  <a:pt x="11115327" y="1933452"/>
                </a:cubicBezTo>
                <a:cubicBezTo>
                  <a:pt x="12636415" y="1543438"/>
                  <a:pt x="13756060" y="640604"/>
                  <a:pt x="12412794" y="385586"/>
                </a:cubicBezTo>
                <a:cubicBezTo>
                  <a:pt x="11069528" y="130568"/>
                  <a:pt x="4765562" y="0"/>
                  <a:pt x="3055730" y="403342"/>
                </a:cubicBezTo>
                <a:cubicBezTo>
                  <a:pt x="1345898" y="806684"/>
                  <a:pt x="0" y="2471370"/>
                  <a:pt x="2153800" y="2805641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CC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1" name="CustomShape 3"/>
          <p:cNvSpPr/>
          <p:nvPr/>
        </p:nvSpPr>
        <p:spPr>
          <a:xfrm rot="373800">
            <a:off x="-3830040" y="-3757680"/>
            <a:ext cx="17830080" cy="6128280"/>
          </a:xfrm>
          <a:custGeom>
            <a:avLst/>
            <a:gdLst/>
            <a:ahLst/>
            <a:cxnLst/>
            <a:rect l="l" t="t" r="r" b="b"/>
            <a:pathLst>
              <a:path w="13756060" h="3059359">
                <a:moveTo>
                  <a:pt x="2153800" y="2805641"/>
                </a:moveTo>
                <a:cubicBezTo>
                  <a:pt x="3515474" y="3059359"/>
                  <a:pt x="9951715" y="2444619"/>
                  <a:pt x="11115327" y="1933452"/>
                </a:cubicBezTo>
                <a:cubicBezTo>
                  <a:pt x="12636415" y="1543438"/>
                  <a:pt x="13756060" y="640604"/>
                  <a:pt x="12412794" y="385586"/>
                </a:cubicBezTo>
                <a:cubicBezTo>
                  <a:pt x="11069528" y="130568"/>
                  <a:pt x="4765562" y="0"/>
                  <a:pt x="3055730" y="403342"/>
                </a:cubicBezTo>
                <a:cubicBezTo>
                  <a:pt x="1345898" y="806684"/>
                  <a:pt x="0" y="2471370"/>
                  <a:pt x="2153800" y="2805641"/>
                </a:cubicBezTo>
                <a:close/>
              </a:path>
            </a:pathLst>
          </a:custGeom>
          <a:solidFill>
            <a:schemeClr val="bg1"/>
          </a:solidFill>
          <a:ln w="57240">
            <a:solidFill>
              <a:srgbClr val="CC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2" name="PlaceHolder 4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cs-CZ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Klikněte pro úpravu formátu textu nadpisu</a:t>
            </a:r>
          </a:p>
        </p:txBody>
      </p:sp>
      <p:sp>
        <p:nvSpPr>
          <p:cNvPr id="83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Klikněte pro úpravu formátu textu osnovy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cs-CZ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Druhá úroveň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Třetí úroveň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cs-CZ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Čtvrtá úroveň osnovy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Pátá úroveň osnovy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Šestá úroveň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Sedmá úroveň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cs-CZ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Klikněte pro úpravu formátu textu nadpisu</a:t>
            </a:r>
          </a:p>
        </p:txBody>
      </p:sp>
      <p:sp>
        <p:nvSpPr>
          <p:cNvPr id="12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Klikněte pro úpravu formátu textu osnovy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cs-CZ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Druhá úroveň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Třetí úroveň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cs-CZ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Čtvrtá úroveň osnovy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Pátá úroveň osnovy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Šestá úroveň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Sedmá úroveň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7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Picture 9"/>
          <p:cNvPicPr/>
          <p:nvPr/>
        </p:nvPicPr>
        <p:blipFill>
          <a:blip r:embed="rId2"/>
          <a:srcRect l="1098" t="-4620" r="6211"/>
          <a:stretch/>
        </p:blipFill>
        <p:spPr>
          <a:xfrm>
            <a:off x="-367560" y="-349920"/>
            <a:ext cx="9834840" cy="7018200"/>
          </a:xfrm>
          <a:prstGeom prst="rect">
            <a:avLst/>
          </a:prstGeom>
          <a:ln>
            <a:noFill/>
          </a:ln>
        </p:spPr>
      </p:pic>
      <p:sp>
        <p:nvSpPr>
          <p:cNvPr id="159" name="CustomShape 1"/>
          <p:cNvSpPr/>
          <p:nvPr/>
        </p:nvSpPr>
        <p:spPr>
          <a:xfrm>
            <a:off x="-180360" y="-35640"/>
            <a:ext cx="9323280" cy="182196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60" name="CustomShape 2"/>
          <p:cNvSpPr/>
          <p:nvPr/>
        </p:nvSpPr>
        <p:spPr>
          <a:xfrm rot="208800">
            <a:off x="-2332440" y="4760280"/>
            <a:ext cx="13961160" cy="7755480"/>
          </a:xfrm>
          <a:custGeom>
            <a:avLst/>
            <a:gdLst/>
            <a:ahLst/>
            <a:cxnLst/>
            <a:rect l="l" t="t" r="r" b="b"/>
            <a:pathLst>
              <a:path w="10771959" h="3871038">
                <a:moveTo>
                  <a:pt x="1960484" y="3501232"/>
                </a:moveTo>
                <a:cubicBezTo>
                  <a:pt x="3209234" y="3871038"/>
                  <a:pt x="7509153" y="3465123"/>
                  <a:pt x="8920175" y="2955373"/>
                </a:cubicBezTo>
                <a:cubicBezTo>
                  <a:pt x="10331197" y="2445623"/>
                  <a:pt x="10369971" y="885468"/>
                  <a:pt x="10426614" y="442734"/>
                </a:cubicBezTo>
                <a:cubicBezTo>
                  <a:pt x="10483257" y="0"/>
                  <a:pt x="10771959" y="269020"/>
                  <a:pt x="9260033" y="298971"/>
                </a:cubicBezTo>
                <a:cubicBezTo>
                  <a:pt x="5153847" y="884981"/>
                  <a:pt x="3755587" y="794094"/>
                  <a:pt x="1427673" y="736537"/>
                </a:cubicBezTo>
                <a:cubicBezTo>
                  <a:pt x="0" y="1117577"/>
                  <a:pt x="711734" y="3131426"/>
                  <a:pt x="1960484" y="3501232"/>
                </a:cubicBezTo>
                <a:close/>
              </a:path>
            </a:pathLst>
          </a:custGeom>
          <a:solidFill>
            <a:srgbClr val="0633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61" name="CustomShape 3"/>
          <p:cNvSpPr/>
          <p:nvPr/>
        </p:nvSpPr>
        <p:spPr>
          <a:xfrm>
            <a:off x="3420000" y="-125280"/>
            <a:ext cx="5650920" cy="19915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80000"/>
              </a:lnSpc>
            </a:pPr>
            <a:r>
              <a:rPr lang="cs-CZ" sz="4800" b="1" strike="noStrike" cap="small" spc="-1" dirty="0">
                <a:solidFill>
                  <a:srgbClr val="CC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Anglické království </a:t>
            </a:r>
            <a:br>
              <a:rPr dirty="0"/>
            </a:br>
            <a:r>
              <a:rPr lang="cs-CZ" sz="4800" b="1" strike="noStrike" cap="small" spc="-1" dirty="0">
                <a:solidFill>
                  <a:srgbClr val="CC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pro ZŠ</a:t>
            </a:r>
            <a:endParaRPr lang="cs-CZ" sz="4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62" name="Obrázek 9"/>
          <p:cNvPicPr/>
          <p:nvPr/>
        </p:nvPicPr>
        <p:blipFill>
          <a:blip r:embed="rId3"/>
          <a:stretch/>
        </p:blipFill>
        <p:spPr>
          <a:xfrm rot="370800">
            <a:off x="7470000" y="5279040"/>
            <a:ext cx="1084320" cy="1078920"/>
          </a:xfrm>
          <a:prstGeom prst="rect">
            <a:avLst/>
          </a:prstGeom>
          <a:ln>
            <a:noFill/>
          </a:ln>
        </p:spPr>
      </p:pic>
      <p:sp>
        <p:nvSpPr>
          <p:cNvPr id="163" name="CustomShape 4"/>
          <p:cNvSpPr/>
          <p:nvPr/>
        </p:nvSpPr>
        <p:spPr>
          <a:xfrm>
            <a:off x="532440" y="6318360"/>
            <a:ext cx="8228520" cy="1141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cs-CZ" sz="24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Mgr. Blanka Hálová, CK Školní zájezdy s.r.o.</a:t>
            </a:r>
            <a:endParaRPr lang="cs-CZ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64" name="Picture 16"/>
          <p:cNvPicPr/>
          <p:nvPr/>
        </p:nvPicPr>
        <p:blipFill>
          <a:blip r:embed="rId4"/>
          <a:stretch/>
        </p:blipFill>
        <p:spPr>
          <a:xfrm>
            <a:off x="298800" y="178920"/>
            <a:ext cx="2903760" cy="13827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CustomShape 1"/>
          <p:cNvSpPr/>
          <p:nvPr/>
        </p:nvSpPr>
        <p:spPr>
          <a:xfrm>
            <a:off x="457200" y="1989000"/>
            <a:ext cx="4113720" cy="40312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343080" indent="-342000">
              <a:lnSpc>
                <a:spcPct val="100000"/>
              </a:lnSpc>
              <a:spcBef>
                <a:spcPts val="799"/>
              </a:spcBef>
              <a:spcAft>
                <a:spcPts val="601"/>
              </a:spcAft>
              <a:buClr>
                <a:srgbClr val="CC0000"/>
              </a:buClr>
              <a:buSzPct val="120000"/>
              <a:buFont typeface="Arial"/>
              <a:buChar char="•"/>
            </a:pPr>
            <a:r>
              <a:rPr lang="cs-CZ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Děti rozděleny dle jejich preference (2-4)</a:t>
            </a:r>
            <a:endParaRPr lang="cs-CZ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000">
              <a:lnSpc>
                <a:spcPct val="100000"/>
              </a:lnSpc>
              <a:spcBef>
                <a:spcPts val="799"/>
              </a:spcBef>
              <a:spcAft>
                <a:spcPts val="601"/>
              </a:spcAft>
              <a:buClr>
                <a:srgbClr val="CC0000"/>
              </a:buClr>
              <a:buSzPct val="120000"/>
              <a:buFont typeface="Arial"/>
              <a:buChar char="•"/>
            </a:pPr>
            <a:r>
              <a:rPr lang="cs-CZ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Rodiny prověřené         dlouholetou spoluprací</a:t>
            </a:r>
            <a:endParaRPr lang="cs-CZ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000">
              <a:lnSpc>
                <a:spcPct val="100000"/>
              </a:lnSpc>
              <a:spcBef>
                <a:spcPts val="799"/>
              </a:spcBef>
              <a:spcAft>
                <a:spcPts val="601"/>
              </a:spcAft>
              <a:buClr>
                <a:srgbClr val="CC0000"/>
              </a:buClr>
              <a:buSzPct val="120000"/>
              <a:buFont typeface="Arial"/>
              <a:buChar char="•"/>
            </a:pPr>
            <a:r>
              <a:rPr lang="cs-CZ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Multikulturní prostředí, různorodé rodiny</a:t>
            </a:r>
            <a:endParaRPr lang="cs-CZ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000">
              <a:lnSpc>
                <a:spcPct val="100000"/>
              </a:lnSpc>
              <a:spcBef>
                <a:spcPts val="799"/>
              </a:spcBef>
              <a:spcAft>
                <a:spcPts val="601"/>
              </a:spcAft>
              <a:buClr>
                <a:srgbClr val="CC0000"/>
              </a:buClr>
              <a:buSzPct val="120000"/>
              <a:buFont typeface="Arial"/>
              <a:buChar char="•"/>
            </a:pPr>
            <a:r>
              <a:rPr lang="cs-CZ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Alergie – nahlásit předem rodině</a:t>
            </a:r>
            <a:endParaRPr lang="cs-CZ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  <a:spcBef>
                <a:spcPts val="799"/>
              </a:spcBef>
              <a:spcAft>
                <a:spcPts val="601"/>
              </a:spcAft>
            </a:pPr>
            <a:endParaRPr lang="cs-CZ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  <a:spcBef>
                <a:spcPts val="799"/>
              </a:spcBef>
              <a:spcAft>
                <a:spcPts val="601"/>
              </a:spcAft>
            </a:pPr>
            <a:endParaRPr lang="cs-CZ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7" name="CustomShape 2"/>
          <p:cNvSpPr/>
          <p:nvPr/>
        </p:nvSpPr>
        <p:spPr>
          <a:xfrm>
            <a:off x="457200" y="223920"/>
            <a:ext cx="8228520" cy="11419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85000"/>
              </a:lnSpc>
            </a:pPr>
            <a:r>
              <a:rPr lang="cs-CZ" sz="4800" b="1" strike="noStrike" spc="-1">
                <a:solidFill>
                  <a:srgbClr val="06337C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Ubytování v hostitelských rodinách</a:t>
            </a:r>
            <a:endParaRPr lang="cs-CZ" sz="4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88" name="Picture 3"/>
          <p:cNvPicPr/>
          <p:nvPr/>
        </p:nvPicPr>
        <p:blipFill>
          <a:blip r:embed="rId2"/>
          <a:stretch/>
        </p:blipFill>
        <p:spPr>
          <a:xfrm rot="525000">
            <a:off x="4539960" y="2706840"/>
            <a:ext cx="4243320" cy="2740320"/>
          </a:xfrm>
          <a:prstGeom prst="rect">
            <a:avLst/>
          </a:prstGeom>
          <a:ln>
            <a:noFill/>
          </a:ln>
        </p:spPr>
      </p:pic>
      <p:pic>
        <p:nvPicPr>
          <p:cNvPr id="189" name="Picture 7"/>
          <p:cNvPicPr/>
          <p:nvPr/>
        </p:nvPicPr>
        <p:blipFill>
          <a:blip r:embed="rId3"/>
          <a:stretch/>
        </p:blipFill>
        <p:spPr>
          <a:xfrm rot="1299000">
            <a:off x="4654800" y="5130000"/>
            <a:ext cx="898920" cy="8989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Zástupný symbol pro obsah 6"/>
          <p:cNvPicPr/>
          <p:nvPr/>
        </p:nvPicPr>
        <p:blipFill>
          <a:blip r:embed="rId2"/>
          <a:stretch/>
        </p:blipFill>
        <p:spPr>
          <a:xfrm rot="420600">
            <a:off x="4787280" y="2852640"/>
            <a:ext cx="3906360" cy="2605320"/>
          </a:xfrm>
          <a:prstGeom prst="rect">
            <a:avLst/>
          </a:prstGeom>
          <a:ln w="9360">
            <a:noFill/>
          </a:ln>
        </p:spPr>
      </p:pic>
      <p:sp>
        <p:nvSpPr>
          <p:cNvPr id="191" name="CustomShape 1"/>
          <p:cNvSpPr/>
          <p:nvPr/>
        </p:nvSpPr>
        <p:spPr>
          <a:xfrm>
            <a:off x="457200" y="1887840"/>
            <a:ext cx="5770080" cy="40312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343080" indent="-342000">
              <a:lnSpc>
                <a:spcPct val="100000"/>
              </a:lnSpc>
              <a:spcBef>
                <a:spcPts val="799"/>
              </a:spcBef>
              <a:spcAft>
                <a:spcPts val="601"/>
              </a:spcAft>
              <a:buClr>
                <a:srgbClr val="CC0000"/>
              </a:buClr>
              <a:buSzPct val="120000"/>
              <a:buFont typeface="Arial"/>
              <a:buChar char="•"/>
            </a:pPr>
            <a:r>
              <a:rPr lang="cs-CZ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Komunikace = motivace ke studiu</a:t>
            </a:r>
            <a:endParaRPr lang="cs-CZ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000">
              <a:lnSpc>
                <a:spcPct val="100000"/>
              </a:lnSpc>
              <a:spcBef>
                <a:spcPts val="799"/>
              </a:spcBef>
              <a:spcAft>
                <a:spcPts val="601"/>
              </a:spcAft>
              <a:buClr>
                <a:srgbClr val="CC0000"/>
              </a:buClr>
              <a:buSzPct val="120000"/>
              <a:buFont typeface="Arial"/>
              <a:buChar char="•"/>
            </a:pPr>
            <a:r>
              <a:rPr lang="cs-CZ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Svoz dětí na místo srazu</a:t>
            </a:r>
            <a:endParaRPr lang="cs-CZ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000">
              <a:lnSpc>
                <a:spcPct val="100000"/>
              </a:lnSpc>
              <a:spcBef>
                <a:spcPts val="799"/>
              </a:spcBef>
              <a:spcAft>
                <a:spcPts val="601"/>
              </a:spcAft>
              <a:buClr>
                <a:srgbClr val="CC0000"/>
              </a:buClr>
              <a:buSzPct val="120000"/>
              <a:buFont typeface="Arial"/>
              <a:buChar char="•"/>
            </a:pPr>
            <a:r>
              <a:rPr lang="cs-CZ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Drobný dárek, fotky</a:t>
            </a:r>
            <a:endParaRPr lang="cs-CZ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000">
              <a:lnSpc>
                <a:spcPct val="100000"/>
              </a:lnSpc>
              <a:spcBef>
                <a:spcPts val="799"/>
              </a:spcBef>
              <a:spcAft>
                <a:spcPts val="601"/>
              </a:spcAft>
              <a:buClr>
                <a:srgbClr val="CC0000"/>
              </a:buClr>
              <a:buSzPct val="120000"/>
              <a:buFont typeface="Arial"/>
              <a:buChar char="•"/>
            </a:pPr>
            <a:r>
              <a:rPr lang="cs-CZ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Kontakty na rodiny                       cca 3 dny předem</a:t>
            </a:r>
            <a:endParaRPr lang="cs-CZ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000">
              <a:lnSpc>
                <a:spcPct val="100000"/>
              </a:lnSpc>
              <a:spcBef>
                <a:spcPts val="799"/>
              </a:spcBef>
              <a:spcAft>
                <a:spcPts val="601"/>
              </a:spcAft>
              <a:buClr>
                <a:srgbClr val="CC0000"/>
              </a:buClr>
              <a:buSzPct val="120000"/>
              <a:buFont typeface="Arial"/>
              <a:buChar char="•"/>
            </a:pPr>
            <a:r>
              <a:rPr lang="cs-CZ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Redukce, wifi </a:t>
            </a:r>
            <a:endParaRPr lang="cs-CZ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000">
              <a:lnSpc>
                <a:spcPct val="100000"/>
              </a:lnSpc>
              <a:spcBef>
                <a:spcPts val="799"/>
              </a:spcBef>
              <a:spcAft>
                <a:spcPts val="601"/>
              </a:spcAft>
              <a:buClr>
                <a:srgbClr val="CC0000"/>
              </a:buClr>
              <a:buSzPct val="120000"/>
              <a:buFont typeface="Arial"/>
              <a:buChar char="•"/>
            </a:pPr>
            <a:r>
              <a:rPr lang="cs-CZ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Vycházky</a:t>
            </a:r>
            <a:endParaRPr lang="cs-CZ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  <a:spcBef>
                <a:spcPts val="799"/>
              </a:spcBef>
              <a:spcAft>
                <a:spcPts val="601"/>
              </a:spcAft>
            </a:pPr>
            <a:endParaRPr lang="cs-CZ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2" name="CustomShape 2"/>
          <p:cNvSpPr/>
          <p:nvPr/>
        </p:nvSpPr>
        <p:spPr>
          <a:xfrm>
            <a:off x="457200" y="223920"/>
            <a:ext cx="8228520" cy="11419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85000"/>
              </a:lnSpc>
            </a:pPr>
            <a:r>
              <a:rPr lang="cs-CZ" sz="4800" b="1" strike="noStrike" spc="-1">
                <a:solidFill>
                  <a:srgbClr val="06337C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Ubytování v hostitelských rodinách</a:t>
            </a:r>
            <a:endParaRPr lang="cs-CZ" sz="4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93" name="Picture 9"/>
          <p:cNvPicPr/>
          <p:nvPr/>
        </p:nvPicPr>
        <p:blipFill>
          <a:blip r:embed="rId3"/>
          <a:stretch/>
        </p:blipFill>
        <p:spPr>
          <a:xfrm rot="1152600">
            <a:off x="7333560" y="2189520"/>
            <a:ext cx="898920" cy="8989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CustomShape 1"/>
          <p:cNvSpPr/>
          <p:nvPr/>
        </p:nvSpPr>
        <p:spPr>
          <a:xfrm>
            <a:off x="457200" y="223920"/>
            <a:ext cx="8228520" cy="11419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85000"/>
              </a:lnSpc>
            </a:pPr>
            <a:r>
              <a:rPr lang="cs-CZ" sz="4800" b="1" strike="noStrike" spc="-1">
                <a:solidFill>
                  <a:srgbClr val="06337C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Ubytování v hostitelských rodinách</a:t>
            </a:r>
            <a:endParaRPr lang="cs-CZ" sz="4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95" name="Picture 1"/>
          <p:cNvPicPr/>
          <p:nvPr/>
        </p:nvPicPr>
        <p:blipFill>
          <a:blip r:embed="rId2"/>
          <a:stretch/>
        </p:blipFill>
        <p:spPr>
          <a:xfrm>
            <a:off x="3316320" y="2098080"/>
            <a:ext cx="2458440" cy="3700800"/>
          </a:xfrm>
          <a:prstGeom prst="rect">
            <a:avLst/>
          </a:prstGeom>
          <a:ln>
            <a:noFill/>
          </a:ln>
        </p:spPr>
      </p:pic>
      <p:pic>
        <p:nvPicPr>
          <p:cNvPr id="196" name="Picture 2"/>
          <p:cNvPicPr/>
          <p:nvPr/>
        </p:nvPicPr>
        <p:blipFill>
          <a:blip r:embed="rId3"/>
          <a:stretch/>
        </p:blipFill>
        <p:spPr>
          <a:xfrm>
            <a:off x="6217200" y="2098080"/>
            <a:ext cx="2458440" cy="3700800"/>
          </a:xfrm>
          <a:prstGeom prst="rect">
            <a:avLst/>
          </a:prstGeom>
          <a:ln>
            <a:noFill/>
          </a:ln>
        </p:spPr>
      </p:pic>
      <p:pic>
        <p:nvPicPr>
          <p:cNvPr id="197" name="Picture 1"/>
          <p:cNvPicPr/>
          <p:nvPr/>
        </p:nvPicPr>
        <p:blipFill>
          <a:blip r:embed="rId4"/>
          <a:stretch/>
        </p:blipFill>
        <p:spPr>
          <a:xfrm>
            <a:off x="415440" y="2098080"/>
            <a:ext cx="2458440" cy="37029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CustomShape 1"/>
          <p:cNvSpPr/>
          <p:nvPr/>
        </p:nvSpPr>
        <p:spPr>
          <a:xfrm>
            <a:off x="457200" y="223920"/>
            <a:ext cx="8228520" cy="11419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85000"/>
              </a:lnSpc>
            </a:pPr>
            <a:r>
              <a:rPr lang="cs-CZ" sz="4800" b="1" strike="noStrike" spc="-1">
                <a:solidFill>
                  <a:srgbClr val="06337C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Ubytování v hostitelských rodinách</a:t>
            </a:r>
            <a:endParaRPr lang="cs-CZ" sz="4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99" name="Picture 1"/>
          <p:cNvPicPr/>
          <p:nvPr/>
        </p:nvPicPr>
        <p:blipFill>
          <a:blip r:embed="rId2"/>
          <a:stretch/>
        </p:blipFill>
        <p:spPr>
          <a:xfrm>
            <a:off x="694080" y="1812240"/>
            <a:ext cx="2724840" cy="4103280"/>
          </a:xfrm>
          <a:prstGeom prst="rect">
            <a:avLst/>
          </a:prstGeom>
          <a:ln>
            <a:noFill/>
          </a:ln>
        </p:spPr>
      </p:pic>
      <p:pic>
        <p:nvPicPr>
          <p:cNvPr id="200" name="Picture 2"/>
          <p:cNvPicPr/>
          <p:nvPr/>
        </p:nvPicPr>
        <p:blipFill>
          <a:blip r:embed="rId3"/>
          <a:stretch/>
        </p:blipFill>
        <p:spPr>
          <a:xfrm>
            <a:off x="4787280" y="1799640"/>
            <a:ext cx="2724840" cy="4103280"/>
          </a:xfrm>
          <a:prstGeom prst="rect">
            <a:avLst/>
          </a:prstGeom>
          <a:ln>
            <a:noFill/>
          </a:ln>
        </p:spPr>
      </p:pic>
      <p:pic>
        <p:nvPicPr>
          <p:cNvPr id="201" name="Picture 11"/>
          <p:cNvPicPr/>
          <p:nvPr/>
        </p:nvPicPr>
        <p:blipFill>
          <a:blip r:embed="rId4"/>
          <a:stretch/>
        </p:blipFill>
        <p:spPr>
          <a:xfrm rot="20323200">
            <a:off x="3254400" y="5102640"/>
            <a:ext cx="898920" cy="898920"/>
          </a:xfrm>
          <a:prstGeom prst="rect">
            <a:avLst/>
          </a:prstGeom>
          <a:ln>
            <a:noFill/>
          </a:ln>
        </p:spPr>
      </p:pic>
      <p:pic>
        <p:nvPicPr>
          <p:cNvPr id="202" name="Picture 17"/>
          <p:cNvPicPr/>
          <p:nvPr/>
        </p:nvPicPr>
        <p:blipFill>
          <a:blip r:embed="rId5"/>
          <a:stretch/>
        </p:blipFill>
        <p:spPr>
          <a:xfrm rot="1458600">
            <a:off x="7474680" y="3292920"/>
            <a:ext cx="898920" cy="898920"/>
          </a:xfrm>
          <a:prstGeom prst="rect">
            <a:avLst/>
          </a:prstGeom>
          <a:ln>
            <a:noFill/>
          </a:ln>
        </p:spPr>
      </p:pic>
      <p:pic>
        <p:nvPicPr>
          <p:cNvPr id="203" name="Picture 8"/>
          <p:cNvPicPr/>
          <p:nvPr/>
        </p:nvPicPr>
        <p:blipFill>
          <a:blip r:embed="rId6"/>
          <a:stretch/>
        </p:blipFill>
        <p:spPr>
          <a:xfrm rot="1215600">
            <a:off x="4020120" y="1940040"/>
            <a:ext cx="898920" cy="8989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CustomShape 1"/>
          <p:cNvSpPr/>
          <p:nvPr/>
        </p:nvSpPr>
        <p:spPr>
          <a:xfrm>
            <a:off x="457200" y="1845000"/>
            <a:ext cx="3393720" cy="40312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343080" indent="-342000">
              <a:lnSpc>
                <a:spcPct val="100000"/>
              </a:lnSpc>
              <a:spcBef>
                <a:spcPts val="799"/>
              </a:spcBef>
              <a:spcAft>
                <a:spcPts val="601"/>
              </a:spcAft>
              <a:buClr>
                <a:srgbClr val="CC0000"/>
              </a:buClr>
              <a:buSzPct val="120000"/>
              <a:buFont typeface="Arial"/>
              <a:buChar char="•"/>
            </a:pPr>
            <a:r>
              <a:rPr lang="cs-CZ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Po příjezdu </a:t>
            </a:r>
            <a:r>
              <a:rPr lang="cs-CZ" sz="2800" b="1" strike="noStrike" spc="-1">
                <a:solidFill>
                  <a:srgbClr val="06337C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teplá večeře</a:t>
            </a:r>
            <a:endParaRPr lang="cs-CZ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000">
              <a:lnSpc>
                <a:spcPct val="100000"/>
              </a:lnSpc>
              <a:spcBef>
                <a:spcPts val="799"/>
              </a:spcBef>
              <a:spcAft>
                <a:spcPts val="601"/>
              </a:spcAft>
              <a:buClr>
                <a:srgbClr val="CC0000"/>
              </a:buClr>
              <a:buSzPct val="120000"/>
              <a:buFont typeface="Arial"/>
              <a:buChar char="•"/>
            </a:pPr>
            <a:r>
              <a:rPr lang="cs-CZ" sz="2800" b="1" strike="noStrike" spc="-1">
                <a:solidFill>
                  <a:srgbClr val="06337C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Snídaně: </a:t>
            </a:r>
            <a:r>
              <a:rPr lang="cs-CZ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čaj/káva, džus, cereálie s mlékem, tousty   s marmeládou</a:t>
            </a:r>
            <a:endParaRPr lang="cs-CZ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000">
              <a:lnSpc>
                <a:spcPct val="100000"/>
              </a:lnSpc>
              <a:spcBef>
                <a:spcPts val="799"/>
              </a:spcBef>
              <a:spcAft>
                <a:spcPts val="601"/>
              </a:spcAft>
              <a:buClr>
                <a:srgbClr val="CC0000"/>
              </a:buClr>
              <a:buSzPct val="120000"/>
              <a:buFont typeface="Arial"/>
              <a:buChar char="•"/>
            </a:pPr>
            <a:r>
              <a:rPr lang="cs-CZ" sz="2800" b="1" strike="noStrike" spc="-1">
                <a:solidFill>
                  <a:srgbClr val="06337C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Obědový balíček: </a:t>
            </a:r>
            <a:r>
              <a:rPr lang="cs-CZ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sendviče, ovoce, sladkost, chipsy, pití</a:t>
            </a:r>
            <a:endParaRPr lang="cs-CZ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  <a:spcBef>
                <a:spcPts val="799"/>
              </a:spcBef>
              <a:spcAft>
                <a:spcPts val="601"/>
              </a:spcAft>
            </a:pPr>
            <a:endParaRPr lang="cs-CZ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5" name="CustomShape 2"/>
          <p:cNvSpPr/>
          <p:nvPr/>
        </p:nvSpPr>
        <p:spPr>
          <a:xfrm>
            <a:off x="457200" y="223920"/>
            <a:ext cx="8228520" cy="11419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85000"/>
              </a:lnSpc>
            </a:pPr>
            <a:r>
              <a:rPr lang="cs-CZ" sz="4800" b="1" strike="noStrike" spc="-1">
                <a:solidFill>
                  <a:srgbClr val="06337C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Strava v hostitelských rodinách</a:t>
            </a:r>
            <a:endParaRPr lang="cs-CZ" sz="4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06" name="Picture 2"/>
          <p:cNvPicPr/>
          <p:nvPr/>
        </p:nvPicPr>
        <p:blipFill>
          <a:blip r:embed="rId2"/>
          <a:stretch/>
        </p:blipFill>
        <p:spPr>
          <a:xfrm rot="20765400">
            <a:off x="6258240" y="2144880"/>
            <a:ext cx="2347920" cy="3535920"/>
          </a:xfrm>
          <a:prstGeom prst="rect">
            <a:avLst/>
          </a:prstGeom>
          <a:ln>
            <a:noFill/>
          </a:ln>
        </p:spPr>
      </p:pic>
      <p:pic>
        <p:nvPicPr>
          <p:cNvPr id="207" name="Picture 1"/>
          <p:cNvPicPr/>
          <p:nvPr/>
        </p:nvPicPr>
        <p:blipFill>
          <a:blip r:embed="rId3"/>
          <a:stretch/>
        </p:blipFill>
        <p:spPr>
          <a:xfrm rot="447600">
            <a:off x="3854880" y="2039040"/>
            <a:ext cx="2347200" cy="35359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Zástupný symbol pro obsah 7"/>
          <p:cNvPicPr/>
          <p:nvPr/>
        </p:nvPicPr>
        <p:blipFill>
          <a:blip r:embed="rId2"/>
          <a:stretch/>
        </p:blipFill>
        <p:spPr>
          <a:xfrm>
            <a:off x="0" y="-268560"/>
            <a:ext cx="9142920" cy="6072840"/>
          </a:xfrm>
          <a:prstGeom prst="rect">
            <a:avLst/>
          </a:prstGeom>
          <a:ln w="9360">
            <a:noFill/>
          </a:ln>
        </p:spPr>
      </p:pic>
      <p:sp>
        <p:nvSpPr>
          <p:cNvPr id="209" name="CustomShape 1"/>
          <p:cNvSpPr/>
          <p:nvPr/>
        </p:nvSpPr>
        <p:spPr>
          <a:xfrm rot="208800">
            <a:off x="-2332440" y="4255920"/>
            <a:ext cx="13961160" cy="7755480"/>
          </a:xfrm>
          <a:custGeom>
            <a:avLst/>
            <a:gdLst/>
            <a:ahLst/>
            <a:cxnLst/>
            <a:rect l="l" t="t" r="r" b="b"/>
            <a:pathLst>
              <a:path w="10771959" h="3871038">
                <a:moveTo>
                  <a:pt x="1960484" y="3501232"/>
                </a:moveTo>
                <a:cubicBezTo>
                  <a:pt x="3209234" y="3871038"/>
                  <a:pt x="7509153" y="3465123"/>
                  <a:pt x="8920175" y="2955373"/>
                </a:cubicBezTo>
                <a:cubicBezTo>
                  <a:pt x="10331197" y="2445623"/>
                  <a:pt x="10369971" y="885468"/>
                  <a:pt x="10426614" y="442734"/>
                </a:cubicBezTo>
                <a:cubicBezTo>
                  <a:pt x="10483257" y="0"/>
                  <a:pt x="10771959" y="269020"/>
                  <a:pt x="9260033" y="298971"/>
                </a:cubicBezTo>
                <a:cubicBezTo>
                  <a:pt x="5153847" y="884981"/>
                  <a:pt x="3755587" y="794094"/>
                  <a:pt x="1427673" y="736537"/>
                </a:cubicBezTo>
                <a:cubicBezTo>
                  <a:pt x="0" y="1117577"/>
                  <a:pt x="711734" y="3131426"/>
                  <a:pt x="1960484" y="3501232"/>
                </a:cubicBezTo>
                <a:close/>
              </a:path>
            </a:pathLst>
          </a:custGeom>
          <a:solidFill>
            <a:srgbClr val="0633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10" name="CustomShape 2"/>
          <p:cNvSpPr/>
          <p:nvPr/>
        </p:nvSpPr>
        <p:spPr>
          <a:xfrm>
            <a:off x="532440" y="5814360"/>
            <a:ext cx="8228520" cy="1141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cs-CZ" sz="44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Stručný program zájezdu</a:t>
            </a:r>
            <a:endParaRPr lang="cs-CZ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CustomShape 1"/>
          <p:cNvSpPr/>
          <p:nvPr/>
        </p:nvSpPr>
        <p:spPr>
          <a:xfrm>
            <a:off x="457200" y="1772640"/>
            <a:ext cx="8228520" cy="39592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343080" indent="-342000">
              <a:lnSpc>
                <a:spcPct val="100000"/>
              </a:lnSpc>
              <a:spcBef>
                <a:spcPts val="1199"/>
              </a:spcBef>
              <a:spcAft>
                <a:spcPts val="601"/>
              </a:spcAft>
              <a:buClr>
                <a:srgbClr val="CC0000"/>
              </a:buClr>
              <a:buSzPct val="120000"/>
              <a:buFont typeface="Arial"/>
              <a:buChar char="•"/>
            </a:pPr>
            <a:r>
              <a:rPr lang="cs-CZ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Odjezd od školy přes Německo a Belgii do francouzského přístavu Calais</a:t>
            </a:r>
            <a:endParaRPr lang="cs-CZ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2" name="CustomShape 2"/>
          <p:cNvSpPr/>
          <p:nvPr/>
        </p:nvSpPr>
        <p:spPr>
          <a:xfrm>
            <a:off x="457200" y="223920"/>
            <a:ext cx="8228520" cy="11419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85000"/>
              </a:lnSpc>
            </a:pPr>
            <a:r>
              <a:rPr lang="cs-CZ" sz="4800" b="1" strike="noStrike" spc="-1">
                <a:solidFill>
                  <a:srgbClr val="06337C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1. den – cesta</a:t>
            </a:r>
            <a:endParaRPr lang="cs-CZ" sz="4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13" name="Picture 4"/>
          <p:cNvPicPr/>
          <p:nvPr/>
        </p:nvPicPr>
        <p:blipFill>
          <a:blip r:embed="rId2"/>
          <a:stretch/>
        </p:blipFill>
        <p:spPr>
          <a:xfrm>
            <a:off x="-49680" y="2676240"/>
            <a:ext cx="9229320" cy="42080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CustomShape 1"/>
          <p:cNvSpPr/>
          <p:nvPr/>
        </p:nvSpPr>
        <p:spPr>
          <a:xfrm>
            <a:off x="457200" y="1772640"/>
            <a:ext cx="8228520" cy="39592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343080" indent="-342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CC0000"/>
              </a:buClr>
              <a:buSzPct val="120000"/>
              <a:buFont typeface="Arial"/>
              <a:buChar char="•"/>
            </a:pPr>
            <a:r>
              <a:rPr lang="cs-CZ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Příjezd do Calais, přeprava přes La Manche </a:t>
            </a:r>
            <a:endParaRPr lang="cs-CZ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CC0000"/>
              </a:buClr>
              <a:buSzPct val="120000"/>
              <a:buFont typeface="Arial"/>
              <a:buChar char="•"/>
            </a:pPr>
            <a:r>
              <a:rPr lang="cs-CZ" sz="2400" b="1" strike="noStrike" spc="-1" dirty="0">
                <a:solidFill>
                  <a:srgbClr val="06337C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Příjezd do Londýna</a:t>
            </a:r>
            <a:endParaRPr lang="cs-CZ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CC0000"/>
              </a:buClr>
              <a:buSzPct val="120000"/>
              <a:buFont typeface="Arial"/>
              <a:buChar char="•"/>
            </a:pPr>
            <a:r>
              <a:rPr lang="cs-CZ" sz="2400" b="1" strike="noStrike" spc="-1" dirty="0">
                <a:solidFill>
                  <a:srgbClr val="06337C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Prohlídka města:</a:t>
            </a:r>
            <a:endParaRPr lang="cs-CZ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743040" lvl="1" indent="-28476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CC0000"/>
              </a:buClr>
              <a:buFont typeface="Calibri"/>
              <a:buChar char="–"/>
            </a:pPr>
            <a:r>
              <a:rPr lang="cs-CZ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Greenwich, nultý poledník, observatoř</a:t>
            </a:r>
            <a:endParaRPr lang="cs-CZ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743040" lvl="1" indent="-28476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CC0000"/>
              </a:buClr>
              <a:buFont typeface="Calibri"/>
              <a:buChar char="–"/>
            </a:pPr>
            <a:r>
              <a:rPr lang="cs-CZ" sz="20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National</a:t>
            </a:r>
            <a:r>
              <a:rPr lang="cs-CZ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 </a:t>
            </a:r>
            <a:r>
              <a:rPr lang="cs-CZ" sz="20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Maritime</a:t>
            </a:r>
            <a:r>
              <a:rPr lang="cs-CZ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 Museum, </a:t>
            </a:r>
            <a:r>
              <a:rPr lang="cs-CZ" sz="20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Cutty</a:t>
            </a:r>
            <a:r>
              <a:rPr lang="cs-CZ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 </a:t>
            </a:r>
            <a:r>
              <a:rPr lang="cs-CZ" sz="20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Sark</a:t>
            </a:r>
            <a:endParaRPr lang="cs-CZ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743040" lvl="1" indent="-28476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CC0000"/>
              </a:buClr>
              <a:buFont typeface="Calibri"/>
              <a:buChar char="–"/>
            </a:pPr>
            <a:r>
              <a:rPr lang="cs-CZ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P</a:t>
            </a:r>
            <a:r>
              <a:rPr lang="cs-CZ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lavba po Temži k </a:t>
            </a:r>
            <a:r>
              <a:rPr lang="cs-CZ" sz="20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Westminsteru</a:t>
            </a:r>
            <a:endParaRPr lang="cs-CZ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  <a:ea typeface="DejaVu Sans"/>
            </a:endParaRPr>
          </a:p>
          <a:p>
            <a:pPr marL="743040" lvl="1" indent="-28476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CC0000"/>
              </a:buClr>
              <a:buFont typeface="Calibri"/>
              <a:buChar char="–"/>
            </a:pPr>
            <a:r>
              <a:rPr lang="cs-CZ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Prohlídka centra města</a:t>
            </a:r>
            <a:endParaRPr lang="cs-CZ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743040" lvl="1" indent="-28476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CC0000"/>
              </a:buClr>
              <a:buFont typeface="Calibri"/>
              <a:buChar char="–"/>
            </a:pPr>
            <a:r>
              <a:rPr lang="cs-CZ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London </a:t>
            </a:r>
            <a:r>
              <a:rPr lang="cs-CZ" sz="20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Eye</a:t>
            </a:r>
            <a:r>
              <a:rPr lang="cs-CZ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, metrem zpět k busu</a:t>
            </a:r>
            <a:endParaRPr lang="cs-CZ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CC0000"/>
              </a:buClr>
              <a:buSzPct val="120000"/>
              <a:buFont typeface="Arial"/>
              <a:buChar char="•"/>
            </a:pPr>
            <a:r>
              <a:rPr lang="cs-CZ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Večer </a:t>
            </a:r>
            <a:r>
              <a:rPr lang="cs-CZ" sz="2400" b="1" strike="noStrike" spc="-1" dirty="0">
                <a:solidFill>
                  <a:srgbClr val="06337C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ubytování </a:t>
            </a:r>
            <a:r>
              <a:rPr lang="cs-CZ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v Londýně v rodinách </a:t>
            </a:r>
            <a:endParaRPr lang="cs-CZ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5" name="CustomShape 2"/>
          <p:cNvSpPr/>
          <p:nvPr/>
        </p:nvSpPr>
        <p:spPr>
          <a:xfrm>
            <a:off x="457200" y="223920"/>
            <a:ext cx="8228520" cy="11419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85000"/>
              </a:lnSpc>
            </a:pPr>
            <a:r>
              <a:rPr lang="cs-CZ" sz="4800" b="1" strike="noStrike" spc="-1">
                <a:solidFill>
                  <a:srgbClr val="06337C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2. den – příjezd do Londýna</a:t>
            </a:r>
            <a:endParaRPr lang="cs-CZ" sz="4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16" name="Picture 8"/>
          <p:cNvPicPr/>
          <p:nvPr/>
        </p:nvPicPr>
        <p:blipFill>
          <a:blip r:embed="rId2"/>
          <a:stretch/>
        </p:blipFill>
        <p:spPr>
          <a:xfrm rot="575400">
            <a:off x="6292080" y="1865520"/>
            <a:ext cx="2127240" cy="3414240"/>
          </a:xfrm>
          <a:prstGeom prst="rect">
            <a:avLst/>
          </a:prstGeom>
          <a:ln>
            <a:noFill/>
          </a:ln>
        </p:spPr>
      </p:pic>
      <p:pic>
        <p:nvPicPr>
          <p:cNvPr id="217" name="Picture 7"/>
          <p:cNvPicPr/>
          <p:nvPr/>
        </p:nvPicPr>
        <p:blipFill>
          <a:blip r:embed="rId3"/>
          <a:stretch/>
        </p:blipFill>
        <p:spPr>
          <a:xfrm rot="289800">
            <a:off x="7987680" y="5014440"/>
            <a:ext cx="898920" cy="8989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CustomShape 1"/>
          <p:cNvSpPr/>
          <p:nvPr/>
        </p:nvSpPr>
        <p:spPr>
          <a:xfrm>
            <a:off x="457200" y="1917000"/>
            <a:ext cx="8228520" cy="39592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343080" indent="-342000">
              <a:lnSpc>
                <a:spcPct val="100000"/>
              </a:lnSpc>
              <a:spcBef>
                <a:spcPts val="799"/>
              </a:spcBef>
              <a:spcAft>
                <a:spcPts val="799"/>
              </a:spcAft>
              <a:buClr>
                <a:srgbClr val="CC0000"/>
              </a:buClr>
              <a:buSzPct val="120000"/>
              <a:buFont typeface="Arial"/>
              <a:buChar char="•"/>
            </a:pPr>
            <a:r>
              <a:rPr lang="cs-CZ" sz="24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Kensington</a:t>
            </a:r>
            <a:r>
              <a:rPr lang="cs-CZ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 </a:t>
            </a:r>
            <a:r>
              <a:rPr lang="cs-CZ" sz="24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Palace</a:t>
            </a:r>
            <a:endParaRPr lang="cs-CZ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000">
              <a:lnSpc>
                <a:spcPct val="100000"/>
              </a:lnSpc>
              <a:spcBef>
                <a:spcPts val="799"/>
              </a:spcBef>
              <a:spcAft>
                <a:spcPts val="799"/>
              </a:spcAft>
              <a:buClr>
                <a:srgbClr val="CC0000"/>
              </a:buClr>
              <a:buSzPct val="120000"/>
              <a:buFont typeface="Arial"/>
              <a:buChar char="•"/>
            </a:pPr>
            <a:r>
              <a:rPr lang="cs-CZ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Albert </a:t>
            </a:r>
            <a:r>
              <a:rPr lang="cs-CZ" sz="24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Memorial</a:t>
            </a:r>
            <a:endParaRPr lang="cs-CZ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000">
              <a:lnSpc>
                <a:spcPct val="100000"/>
              </a:lnSpc>
              <a:spcBef>
                <a:spcPts val="799"/>
              </a:spcBef>
              <a:spcAft>
                <a:spcPts val="799"/>
              </a:spcAft>
              <a:buClr>
                <a:srgbClr val="CC0000"/>
              </a:buClr>
              <a:buSzPct val="120000"/>
              <a:buFont typeface="Arial"/>
              <a:buChar char="•"/>
            </a:pPr>
            <a:r>
              <a:rPr lang="cs-CZ" sz="24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Royal</a:t>
            </a:r>
            <a:r>
              <a:rPr lang="cs-CZ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 Albert </a:t>
            </a:r>
            <a:r>
              <a:rPr lang="cs-CZ" sz="24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Hall</a:t>
            </a:r>
            <a:endParaRPr lang="cs-CZ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000">
              <a:spcBef>
                <a:spcPts val="799"/>
              </a:spcBef>
              <a:spcAft>
                <a:spcPts val="799"/>
              </a:spcAft>
              <a:buClr>
                <a:srgbClr val="CC0000"/>
              </a:buClr>
              <a:buSzPct val="120000"/>
              <a:buFont typeface="Arial"/>
              <a:buChar char="•"/>
            </a:pPr>
            <a:r>
              <a:rPr lang="cs-CZ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Natural </a:t>
            </a:r>
            <a:r>
              <a:rPr lang="cs-CZ" sz="24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History</a:t>
            </a:r>
            <a:r>
              <a:rPr lang="cs-CZ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 Museum</a:t>
            </a:r>
            <a:endParaRPr lang="cs-CZ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000">
              <a:lnSpc>
                <a:spcPct val="100000"/>
              </a:lnSpc>
              <a:spcBef>
                <a:spcPts val="799"/>
              </a:spcBef>
              <a:spcAft>
                <a:spcPts val="799"/>
              </a:spcAft>
              <a:buClr>
                <a:srgbClr val="CC0000"/>
              </a:buClr>
              <a:buSzPct val="120000"/>
              <a:buFont typeface="Arial"/>
              <a:buChar char="•"/>
            </a:pPr>
            <a:r>
              <a:rPr lang="cs-CZ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Hyde Park, Oxford Street</a:t>
            </a:r>
            <a:endParaRPr lang="cs-CZ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000">
              <a:lnSpc>
                <a:spcPct val="100000"/>
              </a:lnSpc>
              <a:spcBef>
                <a:spcPts val="799"/>
              </a:spcBef>
              <a:spcAft>
                <a:spcPts val="799"/>
              </a:spcAft>
              <a:buClr>
                <a:srgbClr val="CC0000"/>
              </a:buClr>
              <a:buSzPct val="120000"/>
              <a:buFont typeface="Arial"/>
              <a:buChar char="•"/>
            </a:pPr>
            <a:r>
              <a:rPr lang="cs-CZ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návrat do rodin</a:t>
            </a:r>
            <a:endParaRPr lang="cs-CZ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9" name="CustomShape 2"/>
          <p:cNvSpPr/>
          <p:nvPr/>
        </p:nvSpPr>
        <p:spPr>
          <a:xfrm>
            <a:off x="457200" y="223920"/>
            <a:ext cx="8228520" cy="11419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85000"/>
              </a:lnSpc>
            </a:pPr>
            <a:r>
              <a:rPr lang="cs-CZ" sz="4800" b="1" strike="noStrike" spc="-1">
                <a:solidFill>
                  <a:srgbClr val="06337C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3. den – celodenní Londýn </a:t>
            </a:r>
            <a:endParaRPr lang="cs-CZ" sz="4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20" name="Picture 10"/>
          <p:cNvPicPr/>
          <p:nvPr/>
        </p:nvPicPr>
        <p:blipFill>
          <a:blip r:embed="rId2"/>
          <a:stretch/>
        </p:blipFill>
        <p:spPr>
          <a:xfrm>
            <a:off x="4571460" y="1983153"/>
            <a:ext cx="3742200" cy="2497680"/>
          </a:xfrm>
          <a:prstGeom prst="rect">
            <a:avLst/>
          </a:prstGeom>
          <a:ln>
            <a:noFill/>
          </a:ln>
        </p:spPr>
      </p:pic>
      <p:pic>
        <p:nvPicPr>
          <p:cNvPr id="221" name="Picture 7"/>
          <p:cNvPicPr/>
          <p:nvPr/>
        </p:nvPicPr>
        <p:blipFill>
          <a:blip r:embed="rId3"/>
          <a:stretch/>
        </p:blipFill>
        <p:spPr>
          <a:xfrm rot="20452800">
            <a:off x="7398019" y="4603258"/>
            <a:ext cx="898920" cy="8989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CustomShape 1"/>
          <p:cNvSpPr/>
          <p:nvPr/>
        </p:nvSpPr>
        <p:spPr>
          <a:xfrm>
            <a:off x="457200" y="2133000"/>
            <a:ext cx="3321720" cy="39592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343080" indent="-342000">
              <a:lnSpc>
                <a:spcPct val="100000"/>
              </a:lnSpc>
              <a:spcBef>
                <a:spcPts val="799"/>
              </a:spcBef>
              <a:spcAft>
                <a:spcPts val="799"/>
              </a:spcAft>
              <a:buClr>
                <a:srgbClr val="CC0000"/>
              </a:buClr>
              <a:buSzPct val="120000"/>
              <a:buFont typeface="Arial"/>
              <a:buChar char="•"/>
            </a:pPr>
            <a:r>
              <a:rPr lang="cs-CZ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dopoledne: Windsor</a:t>
            </a:r>
            <a:endParaRPr lang="cs-CZ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000">
              <a:lnSpc>
                <a:spcPct val="100000"/>
              </a:lnSpc>
              <a:spcBef>
                <a:spcPts val="799"/>
              </a:spcBef>
              <a:spcAft>
                <a:spcPts val="799"/>
              </a:spcAft>
              <a:buClr>
                <a:srgbClr val="CC0000"/>
              </a:buClr>
              <a:buSzPct val="120000"/>
              <a:buFont typeface="Arial"/>
              <a:buChar char="•"/>
            </a:pPr>
            <a:r>
              <a:rPr lang="cs-CZ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Windsor </a:t>
            </a:r>
            <a:r>
              <a:rPr lang="cs-CZ" sz="24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Castle</a:t>
            </a:r>
            <a:endParaRPr lang="cs-CZ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000">
              <a:lnSpc>
                <a:spcPct val="100000"/>
              </a:lnSpc>
              <a:spcBef>
                <a:spcPts val="799"/>
              </a:spcBef>
              <a:spcAft>
                <a:spcPts val="799"/>
              </a:spcAft>
              <a:buClr>
                <a:srgbClr val="CC0000"/>
              </a:buClr>
              <a:buSzPct val="120000"/>
              <a:buFont typeface="Arial"/>
              <a:buChar char="•"/>
            </a:pPr>
            <a:r>
              <a:rPr lang="cs-CZ" sz="24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Eton</a:t>
            </a:r>
            <a:endParaRPr lang="cs-CZ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000">
              <a:lnSpc>
                <a:spcPct val="100000"/>
              </a:lnSpc>
              <a:spcBef>
                <a:spcPts val="799"/>
              </a:spcBef>
              <a:spcAft>
                <a:spcPts val="799"/>
              </a:spcAft>
              <a:buClr>
                <a:srgbClr val="CC0000"/>
              </a:buClr>
              <a:buSzPct val="120000"/>
              <a:buFont typeface="Arial"/>
              <a:buChar char="•"/>
            </a:pPr>
            <a:r>
              <a:rPr lang="cs-CZ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odpoledne: </a:t>
            </a:r>
            <a:endParaRPr lang="cs-CZ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000">
              <a:lnSpc>
                <a:spcPct val="100000"/>
              </a:lnSpc>
              <a:spcBef>
                <a:spcPts val="799"/>
              </a:spcBef>
              <a:spcAft>
                <a:spcPts val="799"/>
              </a:spcAft>
              <a:buClr>
                <a:srgbClr val="CC0000"/>
              </a:buClr>
              <a:buSzPct val="120000"/>
              <a:buFont typeface="Arial"/>
              <a:buChar char="•"/>
            </a:pPr>
            <a:r>
              <a:rPr lang="cs-CZ" sz="24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Legoland</a:t>
            </a:r>
            <a:r>
              <a:rPr lang="cs-CZ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/ MMT</a:t>
            </a:r>
            <a:endParaRPr lang="cs-CZ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000">
              <a:lnSpc>
                <a:spcPct val="100000"/>
              </a:lnSpc>
              <a:spcBef>
                <a:spcPts val="799"/>
              </a:spcBef>
              <a:spcAft>
                <a:spcPts val="799"/>
              </a:spcAft>
              <a:buClr>
                <a:srgbClr val="CC0000"/>
              </a:buClr>
              <a:buSzPct val="120000"/>
              <a:buFont typeface="Arial"/>
              <a:buChar char="•"/>
            </a:pPr>
            <a:r>
              <a:rPr lang="cs-CZ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večer návrat do rodin</a:t>
            </a:r>
            <a:endParaRPr lang="cs-CZ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3" name="CustomShape 2"/>
          <p:cNvSpPr/>
          <p:nvPr/>
        </p:nvSpPr>
        <p:spPr>
          <a:xfrm>
            <a:off x="457200" y="223920"/>
            <a:ext cx="8228520" cy="11419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85000"/>
              </a:lnSpc>
            </a:pPr>
            <a:r>
              <a:rPr lang="cs-CZ" sz="4800" b="1" strike="noStrike" spc="-1">
                <a:solidFill>
                  <a:srgbClr val="06337C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4. den – okolí Londýna </a:t>
            </a:r>
            <a:endParaRPr lang="cs-CZ" sz="4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24" name="Picture 8"/>
          <p:cNvPicPr/>
          <p:nvPr/>
        </p:nvPicPr>
        <p:blipFill>
          <a:blip r:embed="rId2"/>
          <a:stretch/>
        </p:blipFill>
        <p:spPr>
          <a:xfrm>
            <a:off x="3910680" y="2133000"/>
            <a:ext cx="4593240" cy="3095280"/>
          </a:xfrm>
          <a:prstGeom prst="rect">
            <a:avLst/>
          </a:prstGeom>
          <a:ln>
            <a:noFill/>
          </a:ln>
        </p:spPr>
      </p:pic>
      <p:pic>
        <p:nvPicPr>
          <p:cNvPr id="225" name="Picture 8"/>
          <p:cNvPicPr/>
          <p:nvPr/>
        </p:nvPicPr>
        <p:blipFill>
          <a:blip r:embed="rId3"/>
          <a:stretch/>
        </p:blipFill>
        <p:spPr>
          <a:xfrm rot="1537800">
            <a:off x="5167440" y="5047920"/>
            <a:ext cx="1078920" cy="10789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CustomShape 1"/>
          <p:cNvSpPr/>
          <p:nvPr/>
        </p:nvSpPr>
        <p:spPr>
          <a:xfrm>
            <a:off x="457200" y="1944000"/>
            <a:ext cx="8228520" cy="38872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343080" indent="-342000">
              <a:lnSpc>
                <a:spcPct val="100000"/>
              </a:lnSpc>
              <a:spcBef>
                <a:spcPts val="1199"/>
              </a:spcBef>
              <a:spcAft>
                <a:spcPts val="601"/>
              </a:spcAft>
              <a:buClr>
                <a:srgbClr val="CC0000"/>
              </a:buClr>
              <a:buSzPct val="120000"/>
              <a:buFont typeface="Arial"/>
              <a:buChar char="•"/>
            </a:pPr>
            <a:r>
              <a:rPr lang="cs-CZ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Cestovní kancelář a průvodci</a:t>
            </a:r>
          </a:p>
          <a:p>
            <a:pPr marL="343080" indent="-342000">
              <a:lnSpc>
                <a:spcPct val="100000"/>
              </a:lnSpc>
              <a:spcBef>
                <a:spcPts val="1199"/>
              </a:spcBef>
              <a:spcAft>
                <a:spcPts val="601"/>
              </a:spcAft>
              <a:buClr>
                <a:srgbClr val="CC0000"/>
              </a:buClr>
              <a:buSzPct val="120000"/>
              <a:buFont typeface="Arial"/>
              <a:buChar char="•"/>
            </a:pPr>
            <a:r>
              <a:rPr lang="cs-CZ" sz="3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Doklady a podmínky, storno</a:t>
            </a:r>
            <a:endParaRPr lang="cs-CZ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000">
              <a:lnSpc>
                <a:spcPct val="100000"/>
              </a:lnSpc>
              <a:spcBef>
                <a:spcPts val="1199"/>
              </a:spcBef>
              <a:spcAft>
                <a:spcPts val="601"/>
              </a:spcAft>
              <a:buClr>
                <a:srgbClr val="CC0000"/>
              </a:buClr>
              <a:buSzPct val="120000"/>
              <a:buFont typeface="Arial"/>
              <a:buChar char="•"/>
            </a:pPr>
            <a:r>
              <a:rPr lang="cs-CZ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Cesta do Velké Británie, autobus</a:t>
            </a:r>
            <a:endParaRPr lang="cs-CZ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000">
              <a:lnSpc>
                <a:spcPct val="100000"/>
              </a:lnSpc>
              <a:spcBef>
                <a:spcPts val="1199"/>
              </a:spcBef>
              <a:spcAft>
                <a:spcPts val="601"/>
              </a:spcAft>
              <a:buClr>
                <a:srgbClr val="CC0000"/>
              </a:buClr>
              <a:buSzPct val="120000"/>
              <a:buFont typeface="Arial"/>
              <a:buChar char="•"/>
            </a:pPr>
            <a:r>
              <a:rPr lang="cs-CZ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Rodiny a strava</a:t>
            </a:r>
            <a:endParaRPr lang="cs-CZ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000">
              <a:lnSpc>
                <a:spcPct val="100000"/>
              </a:lnSpc>
              <a:spcBef>
                <a:spcPts val="1199"/>
              </a:spcBef>
              <a:spcAft>
                <a:spcPts val="601"/>
              </a:spcAft>
              <a:buClr>
                <a:srgbClr val="CC0000"/>
              </a:buClr>
              <a:buSzPct val="120000"/>
              <a:buFont typeface="Arial"/>
              <a:buChar char="•"/>
            </a:pPr>
            <a:r>
              <a:rPr lang="cs-CZ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Program</a:t>
            </a:r>
            <a:endParaRPr lang="cs-CZ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000">
              <a:lnSpc>
                <a:spcPct val="100000"/>
              </a:lnSpc>
              <a:spcBef>
                <a:spcPts val="1199"/>
              </a:spcBef>
              <a:spcAft>
                <a:spcPts val="601"/>
              </a:spcAft>
              <a:buClr>
                <a:srgbClr val="CC0000"/>
              </a:buClr>
              <a:buSzPct val="120000"/>
              <a:buFont typeface="Arial"/>
              <a:buChar char="•"/>
            </a:pPr>
            <a:r>
              <a:rPr lang="cs-CZ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Pojištění, kapesné</a:t>
            </a:r>
            <a:endParaRPr lang="cs-CZ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  <a:spcBef>
                <a:spcPts val="1199"/>
              </a:spcBef>
              <a:spcAft>
                <a:spcPts val="601"/>
              </a:spcAft>
            </a:pPr>
            <a:endParaRPr lang="cs-CZ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6" name="CustomShape 2"/>
          <p:cNvSpPr/>
          <p:nvPr/>
        </p:nvSpPr>
        <p:spPr>
          <a:xfrm>
            <a:off x="457200" y="223920"/>
            <a:ext cx="8228520" cy="11419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85000"/>
              </a:lnSpc>
            </a:pPr>
            <a:r>
              <a:rPr lang="cs-CZ" sz="4800" b="1" strike="noStrike" spc="-1">
                <a:solidFill>
                  <a:srgbClr val="06337C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Obsah</a:t>
            </a:r>
            <a:endParaRPr lang="cs-CZ" sz="4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67" name="Picture 21"/>
          <p:cNvPicPr/>
          <p:nvPr/>
        </p:nvPicPr>
        <p:blipFill>
          <a:blip r:embed="rId2"/>
          <a:stretch/>
        </p:blipFill>
        <p:spPr>
          <a:xfrm>
            <a:off x="7112880" y="3853080"/>
            <a:ext cx="1258920" cy="1258920"/>
          </a:xfrm>
          <a:prstGeom prst="rect">
            <a:avLst/>
          </a:prstGeom>
          <a:ln>
            <a:noFill/>
          </a:ln>
        </p:spPr>
      </p:pic>
      <p:pic>
        <p:nvPicPr>
          <p:cNvPr id="168" name="Picture 6150"/>
          <p:cNvPicPr/>
          <p:nvPr/>
        </p:nvPicPr>
        <p:blipFill>
          <a:blip r:embed="rId3"/>
          <a:stretch/>
        </p:blipFill>
        <p:spPr>
          <a:xfrm rot="1299000">
            <a:off x="7112880" y="2528280"/>
            <a:ext cx="1258920" cy="1258920"/>
          </a:xfrm>
          <a:prstGeom prst="rect">
            <a:avLst/>
          </a:prstGeom>
          <a:ln>
            <a:noFill/>
          </a:ln>
        </p:spPr>
      </p:pic>
      <p:pic>
        <p:nvPicPr>
          <p:cNvPr id="169" name="Picture 6152"/>
          <p:cNvPicPr/>
          <p:nvPr/>
        </p:nvPicPr>
        <p:blipFill>
          <a:blip r:embed="rId4"/>
          <a:stretch/>
        </p:blipFill>
        <p:spPr>
          <a:xfrm rot="960000">
            <a:off x="6482520" y="5110200"/>
            <a:ext cx="1258920" cy="12589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CustomShape 1"/>
          <p:cNvSpPr/>
          <p:nvPr/>
        </p:nvSpPr>
        <p:spPr>
          <a:xfrm>
            <a:off x="457200" y="1845000"/>
            <a:ext cx="6706080" cy="39592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343080" indent="-342000">
              <a:lnSpc>
                <a:spcPct val="100000"/>
              </a:lnSpc>
              <a:spcBef>
                <a:spcPts val="601"/>
              </a:spcBef>
              <a:spcAft>
                <a:spcPts val="601"/>
              </a:spcAft>
              <a:buClr>
                <a:srgbClr val="CC0000"/>
              </a:buClr>
              <a:buSzPct val="120000"/>
              <a:buFont typeface="Arial"/>
              <a:buChar char="•"/>
            </a:pPr>
            <a:r>
              <a:rPr lang="cs-CZ" sz="2400" b="1" strike="noStrike" spc="-1">
                <a:solidFill>
                  <a:srgbClr val="06337C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Hastings</a:t>
            </a:r>
            <a:r>
              <a:rPr lang="cs-CZ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: </a:t>
            </a:r>
            <a:endParaRPr lang="cs-CZ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743040" lvl="1" indent="-284760">
              <a:lnSpc>
                <a:spcPct val="100000"/>
              </a:lnSpc>
              <a:spcBef>
                <a:spcPts val="601"/>
              </a:spcBef>
              <a:spcAft>
                <a:spcPts val="601"/>
              </a:spcAft>
              <a:buClr>
                <a:srgbClr val="CC0000"/>
              </a:buClr>
              <a:buFont typeface="Calibri"/>
              <a:buChar char="–"/>
            </a:pPr>
            <a:r>
              <a:rPr lang="cs-CZ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Smugglers Adventure</a:t>
            </a:r>
            <a:endParaRPr lang="cs-CZ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743040" lvl="1" indent="-284760">
              <a:lnSpc>
                <a:spcPct val="100000"/>
              </a:lnSpc>
              <a:spcBef>
                <a:spcPts val="601"/>
              </a:spcBef>
              <a:spcAft>
                <a:spcPts val="601"/>
              </a:spcAft>
              <a:buClr>
                <a:srgbClr val="CC0000"/>
              </a:buClr>
              <a:buFont typeface="Calibri"/>
              <a:buChar char="–"/>
            </a:pPr>
            <a:r>
              <a:rPr lang="cs-CZ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Hastings Castle, Blue Reef Aquarium</a:t>
            </a:r>
            <a:endParaRPr lang="cs-CZ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743040" lvl="1" indent="-284760">
              <a:lnSpc>
                <a:spcPct val="100000"/>
              </a:lnSpc>
              <a:spcBef>
                <a:spcPts val="601"/>
              </a:spcBef>
              <a:spcAft>
                <a:spcPts val="601"/>
              </a:spcAft>
              <a:buClr>
                <a:srgbClr val="CC0000"/>
              </a:buClr>
              <a:buFont typeface="Calibri"/>
              <a:buChar char="–"/>
            </a:pPr>
            <a:r>
              <a:rPr lang="cs-CZ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Net Shops, Old Town, procházka po pláži</a:t>
            </a:r>
            <a:endParaRPr lang="cs-CZ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000">
              <a:lnSpc>
                <a:spcPct val="100000"/>
              </a:lnSpc>
              <a:spcBef>
                <a:spcPts val="601"/>
              </a:spcBef>
              <a:spcAft>
                <a:spcPts val="601"/>
              </a:spcAft>
              <a:buClr>
                <a:srgbClr val="CC0000"/>
              </a:buClr>
              <a:buSzPct val="120000"/>
              <a:buFont typeface="Arial"/>
              <a:buChar char="•"/>
            </a:pPr>
            <a:r>
              <a:rPr lang="cs-CZ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Večer </a:t>
            </a:r>
            <a:r>
              <a:rPr lang="cs-CZ" sz="2400" b="1" strike="noStrike" spc="-1">
                <a:solidFill>
                  <a:srgbClr val="06337C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odjezd zpět do ČR</a:t>
            </a:r>
            <a:endParaRPr lang="cs-CZ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  <a:spcBef>
                <a:spcPts val="601"/>
              </a:spcBef>
              <a:spcAft>
                <a:spcPts val="601"/>
              </a:spcAft>
            </a:pPr>
            <a:endParaRPr lang="cs-CZ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7" name="CustomShape 2"/>
          <p:cNvSpPr/>
          <p:nvPr/>
        </p:nvSpPr>
        <p:spPr>
          <a:xfrm>
            <a:off x="457200" y="223920"/>
            <a:ext cx="8228520" cy="11419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85000"/>
              </a:lnSpc>
            </a:pPr>
            <a:r>
              <a:rPr lang="cs-CZ" sz="4800" b="1" strike="noStrike" spc="-1">
                <a:solidFill>
                  <a:srgbClr val="06337C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5. den – Hastings a odjezd</a:t>
            </a:r>
            <a:endParaRPr lang="cs-CZ" sz="4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28" name="Picture 1"/>
          <p:cNvPicPr/>
          <p:nvPr/>
        </p:nvPicPr>
        <p:blipFill>
          <a:blip r:embed="rId2"/>
          <a:stretch/>
        </p:blipFill>
        <p:spPr>
          <a:xfrm>
            <a:off x="0" y="4365000"/>
            <a:ext cx="10750680" cy="2519280"/>
          </a:xfrm>
          <a:prstGeom prst="rect">
            <a:avLst/>
          </a:prstGeom>
          <a:ln>
            <a:noFill/>
          </a:ln>
        </p:spPr>
      </p:pic>
      <p:pic>
        <p:nvPicPr>
          <p:cNvPr id="229" name="Picture 9"/>
          <p:cNvPicPr/>
          <p:nvPr/>
        </p:nvPicPr>
        <p:blipFill>
          <a:blip r:embed="rId3"/>
          <a:stretch/>
        </p:blipFill>
        <p:spPr>
          <a:xfrm rot="1746600">
            <a:off x="7292880" y="3377880"/>
            <a:ext cx="1078920" cy="1078920"/>
          </a:xfrm>
          <a:prstGeom prst="rect">
            <a:avLst/>
          </a:prstGeom>
          <a:ln>
            <a:noFill/>
          </a:ln>
        </p:spPr>
      </p:pic>
      <p:pic>
        <p:nvPicPr>
          <p:cNvPr id="230" name="Picture 10"/>
          <p:cNvPicPr/>
          <p:nvPr/>
        </p:nvPicPr>
        <p:blipFill>
          <a:blip r:embed="rId4"/>
          <a:stretch/>
        </p:blipFill>
        <p:spPr>
          <a:xfrm rot="724800">
            <a:off x="6370200" y="2522880"/>
            <a:ext cx="1078920" cy="10789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CustomShape 1"/>
          <p:cNvSpPr/>
          <p:nvPr/>
        </p:nvSpPr>
        <p:spPr>
          <a:xfrm>
            <a:off x="457200" y="1917000"/>
            <a:ext cx="3969720" cy="39592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343080" indent="-342000">
              <a:lnSpc>
                <a:spcPct val="100000"/>
              </a:lnSpc>
              <a:spcAft>
                <a:spcPts val="601"/>
              </a:spcAft>
              <a:buClr>
                <a:srgbClr val="CC0000"/>
              </a:buClr>
              <a:buSzPct val="120000"/>
              <a:buFont typeface="Arial"/>
              <a:buChar char="•"/>
            </a:pPr>
            <a:r>
              <a:rPr lang="cs-CZ" sz="2400" b="1" strike="noStrike" spc="-1" dirty="0">
                <a:solidFill>
                  <a:srgbClr val="06337C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Pojištění</a:t>
            </a:r>
            <a:r>
              <a:rPr lang="cs-CZ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 v ceně zájezdu</a:t>
            </a:r>
            <a:endParaRPr lang="cs-CZ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743040" lvl="1" indent="-284760">
              <a:lnSpc>
                <a:spcPct val="100000"/>
              </a:lnSpc>
              <a:spcAft>
                <a:spcPts val="601"/>
              </a:spcAft>
              <a:buClr>
                <a:srgbClr val="CC0000"/>
              </a:buClr>
              <a:buFont typeface="Calibri"/>
              <a:buChar char="–"/>
            </a:pPr>
            <a:r>
              <a:rPr lang="cs-CZ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pojištění proti úpadku CK (pojišťovna ČSOB)</a:t>
            </a:r>
            <a:endParaRPr lang="cs-CZ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743040" lvl="1" indent="-284760">
              <a:lnSpc>
                <a:spcPct val="100000"/>
              </a:lnSpc>
              <a:spcAft>
                <a:spcPts val="601"/>
              </a:spcAft>
              <a:buClr>
                <a:srgbClr val="CC0000"/>
              </a:buClr>
              <a:buFont typeface="Calibri"/>
              <a:buChar char="–"/>
            </a:pPr>
            <a:r>
              <a:rPr lang="cs-CZ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léčebné náklady pro pobyt v zahraničí</a:t>
            </a:r>
            <a:endParaRPr lang="cs-CZ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743040" lvl="1" indent="-284760">
              <a:lnSpc>
                <a:spcPct val="100000"/>
              </a:lnSpc>
              <a:spcAft>
                <a:spcPts val="601"/>
              </a:spcAft>
              <a:buClr>
                <a:srgbClr val="CC0000"/>
              </a:buClr>
              <a:buFont typeface="Calibri"/>
              <a:buChar char="–"/>
            </a:pPr>
            <a:r>
              <a:rPr lang="cs-CZ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pojištění odpovědnosti</a:t>
            </a:r>
            <a:endParaRPr lang="cs-CZ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743040" lvl="1" indent="-284760">
              <a:lnSpc>
                <a:spcPct val="100000"/>
              </a:lnSpc>
              <a:spcAft>
                <a:spcPts val="601"/>
              </a:spcAft>
              <a:buClr>
                <a:srgbClr val="CC0000"/>
              </a:buClr>
              <a:buFont typeface="Calibri"/>
              <a:buChar char="–"/>
            </a:pPr>
            <a:r>
              <a:rPr lang="cs-CZ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úrazové pojištění </a:t>
            </a:r>
            <a:endParaRPr lang="cs-CZ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743040" lvl="1" indent="-284760">
              <a:lnSpc>
                <a:spcPct val="100000"/>
              </a:lnSpc>
              <a:spcAft>
                <a:spcPts val="601"/>
              </a:spcAft>
              <a:buClr>
                <a:srgbClr val="CC0000"/>
              </a:buClr>
              <a:buFont typeface="Calibri"/>
              <a:buChar char="–"/>
            </a:pPr>
            <a:r>
              <a:rPr lang="cs-CZ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pojištění osobních věcí </a:t>
            </a:r>
            <a:endParaRPr lang="cs-CZ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743040" lvl="1" indent="-284760">
              <a:lnSpc>
                <a:spcPct val="100000"/>
              </a:lnSpc>
              <a:spcAft>
                <a:spcPts val="601"/>
              </a:spcAft>
              <a:buClr>
                <a:srgbClr val="CC0000"/>
              </a:buClr>
              <a:buFont typeface="Calibri"/>
              <a:buChar char="–"/>
            </a:pPr>
            <a:r>
              <a:rPr lang="cs-CZ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storno zájezdu ze zdravotních důvodů, vč. </a:t>
            </a:r>
            <a:r>
              <a:rPr lang="cs-CZ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COVID-19</a:t>
            </a:r>
            <a:endParaRPr lang="cs-CZ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  <a:spcAft>
                <a:spcPts val="601"/>
              </a:spcAft>
            </a:pPr>
            <a:endParaRPr lang="cs-CZ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2" name="CustomShape 2"/>
          <p:cNvSpPr/>
          <p:nvPr/>
        </p:nvSpPr>
        <p:spPr>
          <a:xfrm>
            <a:off x="457200" y="223920"/>
            <a:ext cx="8228520" cy="11419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85000"/>
              </a:lnSpc>
            </a:pPr>
            <a:r>
              <a:rPr lang="cs-CZ" sz="4800" b="1" strike="noStrike" spc="-1">
                <a:solidFill>
                  <a:srgbClr val="06337C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Pojištění a kapesné</a:t>
            </a:r>
            <a:endParaRPr lang="cs-CZ" sz="4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3" name="CustomShape 3"/>
          <p:cNvSpPr/>
          <p:nvPr/>
        </p:nvSpPr>
        <p:spPr>
          <a:xfrm>
            <a:off x="4716000" y="1917000"/>
            <a:ext cx="3969720" cy="39592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343080" indent="-342000">
              <a:lnSpc>
                <a:spcPct val="100000"/>
              </a:lnSpc>
              <a:spcAft>
                <a:spcPts val="601"/>
              </a:spcAft>
              <a:buClr>
                <a:srgbClr val="CC0000"/>
              </a:buClr>
              <a:buSzPct val="120000"/>
              <a:buFont typeface="Arial"/>
              <a:buChar char="•"/>
            </a:pPr>
            <a:r>
              <a:rPr lang="cs-CZ" sz="2400" b="1" strike="noStrike" spc="-1" dirty="0">
                <a:solidFill>
                  <a:srgbClr val="06337C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Kapesné na vstupy: </a:t>
            </a:r>
            <a:endParaRPr lang="cs-CZ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743040" lvl="1" indent="-284760">
              <a:lnSpc>
                <a:spcPct val="100000"/>
              </a:lnSpc>
              <a:spcAft>
                <a:spcPts val="601"/>
              </a:spcAft>
              <a:buClr>
                <a:srgbClr val="CC0000"/>
              </a:buClr>
              <a:buFont typeface="Calibri"/>
              <a:buChar char="–"/>
            </a:pPr>
            <a:r>
              <a:rPr lang="cs-CZ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do 15-ti let min. </a:t>
            </a:r>
            <a:r>
              <a:rPr lang="cs-CZ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65</a:t>
            </a:r>
            <a:r>
              <a:rPr lang="cs-CZ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 liber </a:t>
            </a:r>
            <a:endParaRPr lang="cs-CZ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743040" lvl="1" indent="-284760">
              <a:lnSpc>
                <a:spcPct val="100000"/>
              </a:lnSpc>
              <a:spcAft>
                <a:spcPts val="601"/>
              </a:spcAft>
              <a:buClr>
                <a:srgbClr val="CC0000"/>
              </a:buClr>
              <a:buFont typeface="Calibri"/>
              <a:buChar char="–"/>
            </a:pPr>
            <a:r>
              <a:rPr lang="cs-CZ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16 let a více min. </a:t>
            </a:r>
            <a:r>
              <a:rPr lang="cs-CZ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9</a:t>
            </a:r>
            <a:r>
              <a:rPr lang="cs-CZ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0 liber  </a:t>
            </a:r>
            <a:endParaRPr lang="cs-CZ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000">
              <a:lnSpc>
                <a:spcPct val="100000"/>
              </a:lnSpc>
              <a:spcAft>
                <a:spcPts val="601"/>
              </a:spcAft>
              <a:buClr>
                <a:srgbClr val="CC0000"/>
              </a:buClr>
              <a:buSzPct val="120000"/>
              <a:buFont typeface="Arial"/>
              <a:buChar char="•"/>
            </a:pPr>
            <a:r>
              <a:rPr lang="cs-CZ" sz="2400" b="1" strike="noStrike" spc="-1" dirty="0">
                <a:solidFill>
                  <a:srgbClr val="06337C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Kapesné na útratu:</a:t>
            </a:r>
            <a:endParaRPr lang="cs-CZ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743040" lvl="1" indent="-284760">
              <a:lnSpc>
                <a:spcPct val="100000"/>
              </a:lnSpc>
              <a:spcAft>
                <a:spcPts val="601"/>
              </a:spcAft>
              <a:buClr>
                <a:srgbClr val="CC0000"/>
              </a:buClr>
              <a:buFont typeface="Calibri"/>
              <a:buChar char="–"/>
            </a:pPr>
            <a:r>
              <a:rPr lang="cs-CZ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Asi 300 Kč na občerstvení v autobusu</a:t>
            </a:r>
            <a:endParaRPr lang="cs-CZ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743040" lvl="1" indent="-284760">
              <a:lnSpc>
                <a:spcPct val="100000"/>
              </a:lnSpc>
              <a:spcAft>
                <a:spcPts val="601"/>
              </a:spcAft>
              <a:buClr>
                <a:srgbClr val="CC0000"/>
              </a:buClr>
              <a:buFont typeface="Calibri"/>
              <a:buChar char="–"/>
            </a:pPr>
            <a:r>
              <a:rPr lang="cs-CZ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Asi 10 eur v mincích na WC v Německu, příp. občerstvení</a:t>
            </a:r>
            <a:endParaRPr lang="cs-CZ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743040" lvl="1" indent="-284760">
              <a:lnSpc>
                <a:spcPct val="100000"/>
              </a:lnSpc>
              <a:spcAft>
                <a:spcPts val="601"/>
              </a:spcAft>
              <a:buClr>
                <a:srgbClr val="CC0000"/>
              </a:buClr>
              <a:buFont typeface="Calibri"/>
              <a:buChar char="–"/>
            </a:pPr>
            <a:r>
              <a:rPr lang="cs-CZ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Asi 7-9 liber na den na suvenýry ap.</a:t>
            </a:r>
            <a:endParaRPr lang="cs-CZ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  <a:spcAft>
                <a:spcPts val="601"/>
              </a:spcAft>
            </a:pPr>
            <a:endParaRPr lang="cs-CZ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34" name="Picture 10"/>
          <p:cNvPicPr/>
          <p:nvPr/>
        </p:nvPicPr>
        <p:blipFill>
          <a:blip r:embed="rId2"/>
          <a:stretch/>
        </p:blipFill>
        <p:spPr>
          <a:xfrm rot="20089200">
            <a:off x="2476080" y="5476320"/>
            <a:ext cx="898920" cy="8989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CustomShape 1"/>
          <p:cNvSpPr/>
          <p:nvPr/>
        </p:nvSpPr>
        <p:spPr>
          <a:xfrm rot="208800">
            <a:off x="-2332440" y="4255920"/>
            <a:ext cx="13961160" cy="7755480"/>
          </a:xfrm>
          <a:custGeom>
            <a:avLst/>
            <a:gdLst/>
            <a:ahLst/>
            <a:cxnLst/>
            <a:rect l="l" t="t" r="r" b="b"/>
            <a:pathLst>
              <a:path w="10771959" h="3871038">
                <a:moveTo>
                  <a:pt x="1960484" y="3501232"/>
                </a:moveTo>
                <a:cubicBezTo>
                  <a:pt x="3209234" y="3871038"/>
                  <a:pt x="7509153" y="3465123"/>
                  <a:pt x="8920175" y="2955373"/>
                </a:cubicBezTo>
                <a:cubicBezTo>
                  <a:pt x="10331197" y="2445623"/>
                  <a:pt x="10369971" y="885468"/>
                  <a:pt x="10426614" y="442734"/>
                </a:cubicBezTo>
                <a:cubicBezTo>
                  <a:pt x="10483257" y="0"/>
                  <a:pt x="10771959" y="269020"/>
                  <a:pt x="9260033" y="298971"/>
                </a:cubicBezTo>
                <a:cubicBezTo>
                  <a:pt x="5153847" y="884981"/>
                  <a:pt x="3755587" y="794094"/>
                  <a:pt x="1427673" y="736537"/>
                </a:cubicBezTo>
                <a:cubicBezTo>
                  <a:pt x="0" y="1117577"/>
                  <a:pt x="711734" y="3131426"/>
                  <a:pt x="1960484" y="3501232"/>
                </a:cubicBezTo>
                <a:close/>
              </a:path>
            </a:pathLst>
          </a:custGeom>
          <a:solidFill>
            <a:srgbClr val="0633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36" name="CustomShape 2"/>
          <p:cNvSpPr/>
          <p:nvPr/>
        </p:nvSpPr>
        <p:spPr>
          <a:xfrm>
            <a:off x="532440" y="5814360"/>
            <a:ext cx="8228520" cy="1141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cs-CZ" sz="44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Děkuji za pozornost.</a:t>
            </a:r>
            <a:endParaRPr lang="cs-CZ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37" name="Picture 7"/>
          <p:cNvPicPr/>
          <p:nvPr/>
        </p:nvPicPr>
        <p:blipFill>
          <a:blip r:embed="rId2"/>
          <a:stretch/>
        </p:blipFill>
        <p:spPr>
          <a:xfrm>
            <a:off x="320760" y="650160"/>
            <a:ext cx="8628120" cy="41101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CustomShape 1"/>
          <p:cNvSpPr/>
          <p:nvPr/>
        </p:nvSpPr>
        <p:spPr>
          <a:xfrm>
            <a:off x="457200" y="2133000"/>
            <a:ext cx="6058080" cy="40312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343080" indent="-342000">
              <a:lnSpc>
                <a:spcPct val="100000"/>
              </a:lnSpc>
              <a:spcBef>
                <a:spcPts val="799"/>
              </a:spcBef>
              <a:spcAft>
                <a:spcPts val="601"/>
              </a:spcAft>
              <a:buClr>
                <a:srgbClr val="CC0000"/>
              </a:buClr>
              <a:buSzPct val="120000"/>
              <a:buFont typeface="Arial"/>
              <a:buChar char="•"/>
            </a:pPr>
            <a:r>
              <a:rPr lang="cs-CZ" sz="2800" b="1" strike="noStrike" spc="-1">
                <a:solidFill>
                  <a:srgbClr val="06337C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Adresa: </a:t>
            </a:r>
            <a:r>
              <a:rPr lang="cs-CZ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Srbská 53a, 612 00 Brno</a:t>
            </a:r>
            <a:endParaRPr lang="cs-CZ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000">
              <a:lnSpc>
                <a:spcPct val="100000"/>
              </a:lnSpc>
              <a:spcBef>
                <a:spcPts val="799"/>
              </a:spcBef>
              <a:spcAft>
                <a:spcPts val="601"/>
              </a:spcAft>
              <a:buClr>
                <a:srgbClr val="CC0000"/>
              </a:buClr>
              <a:buSzPct val="120000"/>
              <a:buFont typeface="Arial"/>
              <a:buChar char="•"/>
            </a:pPr>
            <a:r>
              <a:rPr lang="cs-CZ" sz="2800" b="1" strike="noStrike" spc="-1">
                <a:solidFill>
                  <a:srgbClr val="06337C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Telefon: </a:t>
            </a:r>
            <a:r>
              <a:rPr lang="cs-CZ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+420 541 589 231</a:t>
            </a:r>
            <a:endParaRPr lang="cs-CZ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000">
              <a:lnSpc>
                <a:spcPct val="100000"/>
              </a:lnSpc>
              <a:spcBef>
                <a:spcPts val="799"/>
              </a:spcBef>
              <a:spcAft>
                <a:spcPts val="601"/>
              </a:spcAft>
              <a:buClr>
                <a:srgbClr val="CC0000"/>
              </a:buClr>
              <a:buSzPct val="120000"/>
              <a:buFont typeface="Arial"/>
              <a:buChar char="•"/>
            </a:pPr>
            <a:r>
              <a:rPr lang="cs-CZ" sz="2800" b="1" strike="noStrike" spc="-1">
                <a:solidFill>
                  <a:srgbClr val="06337C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Mobil: </a:t>
            </a:r>
            <a:r>
              <a:rPr lang="cs-CZ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+420 602 766 845</a:t>
            </a:r>
            <a:endParaRPr lang="cs-CZ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000">
              <a:lnSpc>
                <a:spcPct val="100000"/>
              </a:lnSpc>
              <a:spcBef>
                <a:spcPts val="799"/>
              </a:spcBef>
              <a:spcAft>
                <a:spcPts val="601"/>
              </a:spcAft>
              <a:buClr>
                <a:srgbClr val="CC0000"/>
              </a:buClr>
              <a:buSzPct val="120000"/>
              <a:buFont typeface="Arial"/>
              <a:buChar char="•"/>
            </a:pPr>
            <a:r>
              <a:rPr lang="cs-CZ" sz="2800" b="1" strike="noStrike" spc="-1">
                <a:solidFill>
                  <a:srgbClr val="06337C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E-mail: </a:t>
            </a:r>
            <a:r>
              <a:rPr lang="cs-CZ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info@skolnizajezdy.cz</a:t>
            </a:r>
            <a:endParaRPr lang="cs-CZ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000">
              <a:lnSpc>
                <a:spcPct val="100000"/>
              </a:lnSpc>
              <a:spcBef>
                <a:spcPts val="799"/>
              </a:spcBef>
              <a:spcAft>
                <a:spcPts val="601"/>
              </a:spcAft>
              <a:buClr>
                <a:srgbClr val="CC0000"/>
              </a:buClr>
              <a:buSzPct val="120000"/>
              <a:buFont typeface="Arial"/>
              <a:buChar char="•"/>
            </a:pPr>
            <a:r>
              <a:rPr lang="cs-CZ" sz="2800" b="1" strike="noStrike" spc="-1">
                <a:solidFill>
                  <a:srgbClr val="06337C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Web: </a:t>
            </a:r>
            <a:r>
              <a:rPr lang="cs-CZ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www.skolnizajezdy.cz </a:t>
            </a:r>
            <a:endParaRPr lang="cs-CZ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  <a:spcBef>
                <a:spcPts val="799"/>
              </a:spcBef>
              <a:spcAft>
                <a:spcPts val="601"/>
              </a:spcAft>
            </a:pPr>
            <a:endParaRPr lang="cs-CZ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  <a:spcBef>
                <a:spcPts val="799"/>
              </a:spcBef>
              <a:spcAft>
                <a:spcPts val="601"/>
              </a:spcAft>
            </a:pPr>
            <a:endParaRPr lang="cs-CZ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1" name="CustomShape 2"/>
          <p:cNvSpPr/>
          <p:nvPr/>
        </p:nvSpPr>
        <p:spPr>
          <a:xfrm>
            <a:off x="457200" y="223920"/>
            <a:ext cx="8228520" cy="11419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85000"/>
              </a:lnSpc>
            </a:pPr>
            <a:r>
              <a:rPr lang="cs-CZ" sz="4800" b="1" strike="noStrike" spc="-1">
                <a:solidFill>
                  <a:srgbClr val="06337C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CK Školní zájezdy s.r.o.</a:t>
            </a:r>
            <a:endParaRPr lang="cs-CZ" sz="4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72" name="Obrázek 9"/>
          <p:cNvPicPr/>
          <p:nvPr/>
        </p:nvPicPr>
        <p:blipFill>
          <a:blip r:embed="rId2"/>
          <a:stretch/>
        </p:blipFill>
        <p:spPr>
          <a:xfrm rot="623400">
            <a:off x="6015960" y="2930040"/>
            <a:ext cx="1823400" cy="18147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Zástupný symbol pro obsah 7"/>
          <p:cNvPicPr/>
          <p:nvPr/>
        </p:nvPicPr>
        <p:blipFill>
          <a:blip r:embed="rId2"/>
          <a:stretch/>
        </p:blipFill>
        <p:spPr>
          <a:xfrm rot="712800">
            <a:off x="4645800" y="2535120"/>
            <a:ext cx="3776040" cy="2517120"/>
          </a:xfrm>
          <a:prstGeom prst="rect">
            <a:avLst/>
          </a:prstGeom>
          <a:ln w="9360">
            <a:noFill/>
          </a:ln>
        </p:spPr>
      </p:pic>
      <p:sp>
        <p:nvSpPr>
          <p:cNvPr id="174" name="CustomShape 1"/>
          <p:cNvSpPr/>
          <p:nvPr/>
        </p:nvSpPr>
        <p:spPr>
          <a:xfrm>
            <a:off x="457200" y="1845000"/>
            <a:ext cx="4617720" cy="40312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343080" indent="-342000">
              <a:lnSpc>
                <a:spcPct val="100000"/>
              </a:lnSpc>
              <a:spcBef>
                <a:spcPts val="799"/>
              </a:spcBef>
              <a:spcAft>
                <a:spcPts val="601"/>
              </a:spcAft>
              <a:buClr>
                <a:srgbClr val="CC0000"/>
              </a:buClr>
              <a:buSzPct val="120000"/>
              <a:buFont typeface="Arial"/>
              <a:buChar char="•"/>
            </a:pPr>
            <a:r>
              <a:rPr lang="cs-CZ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K dispozici po celou dobu zájezdu</a:t>
            </a:r>
            <a:endParaRPr lang="cs-CZ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000">
              <a:lnSpc>
                <a:spcPct val="100000"/>
              </a:lnSpc>
              <a:spcBef>
                <a:spcPts val="799"/>
              </a:spcBef>
              <a:spcAft>
                <a:spcPts val="601"/>
              </a:spcAft>
              <a:buClr>
                <a:srgbClr val="CC0000"/>
              </a:buClr>
              <a:buSzPct val="120000"/>
              <a:buFont typeface="Arial"/>
              <a:buChar char="•"/>
            </a:pPr>
            <a:r>
              <a:rPr lang="cs-CZ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Podávání výkladu</a:t>
            </a:r>
            <a:endParaRPr lang="cs-CZ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000">
              <a:lnSpc>
                <a:spcPct val="100000"/>
              </a:lnSpc>
              <a:spcBef>
                <a:spcPts val="799"/>
              </a:spcBef>
              <a:spcAft>
                <a:spcPts val="601"/>
              </a:spcAft>
              <a:buClr>
                <a:srgbClr val="CC0000"/>
              </a:buClr>
              <a:buSzPct val="120000"/>
              <a:buFont typeface="Arial"/>
              <a:buChar char="•"/>
            </a:pPr>
            <a:r>
              <a:rPr lang="cs-CZ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Komunikace s koordinátorem hostitelských rodin</a:t>
            </a:r>
            <a:endParaRPr lang="cs-CZ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000">
              <a:lnSpc>
                <a:spcPct val="100000"/>
              </a:lnSpc>
              <a:spcBef>
                <a:spcPts val="799"/>
              </a:spcBef>
              <a:spcAft>
                <a:spcPts val="601"/>
              </a:spcAft>
              <a:buClr>
                <a:srgbClr val="CC0000"/>
              </a:buClr>
              <a:buSzPct val="120000"/>
              <a:buFont typeface="Arial"/>
              <a:buChar char="•"/>
            </a:pPr>
            <a:r>
              <a:rPr lang="cs-CZ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Zakoupení vstupenek do památek</a:t>
            </a:r>
            <a:endParaRPr lang="cs-CZ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  <a:spcBef>
                <a:spcPts val="799"/>
              </a:spcBef>
              <a:spcAft>
                <a:spcPts val="601"/>
              </a:spcAft>
            </a:pPr>
            <a:endParaRPr lang="cs-CZ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  <a:spcBef>
                <a:spcPts val="799"/>
              </a:spcBef>
              <a:spcAft>
                <a:spcPts val="601"/>
              </a:spcAft>
            </a:pPr>
            <a:endParaRPr lang="cs-CZ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5" name="CustomShape 2"/>
          <p:cNvSpPr/>
          <p:nvPr/>
        </p:nvSpPr>
        <p:spPr>
          <a:xfrm>
            <a:off x="457200" y="223920"/>
            <a:ext cx="8228520" cy="11419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85000"/>
              </a:lnSpc>
            </a:pPr>
            <a:r>
              <a:rPr lang="cs-CZ" sz="4800" b="1" strike="noStrike" spc="-1">
                <a:solidFill>
                  <a:srgbClr val="06337C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Naši průvodci</a:t>
            </a:r>
            <a:endParaRPr lang="cs-CZ" sz="4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76" name="Picture 10"/>
          <p:cNvPicPr/>
          <p:nvPr/>
        </p:nvPicPr>
        <p:blipFill>
          <a:blip r:embed="rId3"/>
          <a:stretch/>
        </p:blipFill>
        <p:spPr>
          <a:xfrm rot="10290000">
            <a:off x="6475680" y="4820040"/>
            <a:ext cx="718920" cy="7189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CustomShape 1"/>
          <p:cNvSpPr/>
          <p:nvPr/>
        </p:nvSpPr>
        <p:spPr>
          <a:xfrm>
            <a:off x="457200" y="1619536"/>
            <a:ext cx="8228520" cy="38872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343080" indent="-342000">
              <a:lnSpc>
                <a:spcPct val="100000"/>
              </a:lnSpc>
              <a:spcBef>
                <a:spcPts val="1199"/>
              </a:spcBef>
              <a:spcAft>
                <a:spcPts val="601"/>
              </a:spcAft>
              <a:buClr>
                <a:srgbClr val="CC0000"/>
              </a:buClr>
              <a:buSzPct val="120000"/>
              <a:buFont typeface="Arial"/>
              <a:buChar char="•"/>
            </a:pPr>
            <a:r>
              <a:rPr lang="cs-CZ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Cestovní pas platný po dobu pobytu</a:t>
            </a:r>
          </a:p>
          <a:p>
            <a:pPr marL="343080" indent="-342000">
              <a:lnSpc>
                <a:spcPct val="100000"/>
              </a:lnSpc>
              <a:spcBef>
                <a:spcPts val="1199"/>
              </a:spcBef>
              <a:spcAft>
                <a:spcPts val="601"/>
              </a:spcAft>
              <a:buClr>
                <a:srgbClr val="CC0000"/>
              </a:buClr>
              <a:buSzPct val="120000"/>
              <a:buFont typeface="Arial"/>
              <a:buChar char="•"/>
            </a:pPr>
            <a:r>
              <a:rPr lang="cs-CZ" sz="3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Vízum pro občany třetích zemí</a:t>
            </a:r>
            <a:endParaRPr lang="cs-CZ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000">
              <a:lnSpc>
                <a:spcPct val="100000"/>
              </a:lnSpc>
              <a:spcBef>
                <a:spcPts val="1199"/>
              </a:spcBef>
              <a:spcAft>
                <a:spcPts val="601"/>
              </a:spcAft>
              <a:buClr>
                <a:srgbClr val="CC0000"/>
              </a:buClr>
              <a:buSzPct val="120000"/>
              <a:buFont typeface="Arial"/>
              <a:buChar char="•"/>
            </a:pPr>
            <a:r>
              <a:rPr lang="cs-CZ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VB, Belgie: bez podmínek</a:t>
            </a:r>
          </a:p>
          <a:p>
            <a:pPr marL="343080" indent="-342000">
              <a:lnSpc>
                <a:spcPct val="100000"/>
              </a:lnSpc>
              <a:spcBef>
                <a:spcPts val="1199"/>
              </a:spcBef>
              <a:spcAft>
                <a:spcPts val="601"/>
              </a:spcAft>
              <a:buClr>
                <a:srgbClr val="CC0000"/>
              </a:buClr>
              <a:buSzPct val="120000"/>
              <a:buFont typeface="Arial"/>
              <a:buChar char="•"/>
            </a:pPr>
            <a:r>
              <a:rPr lang="cs-CZ" sz="3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FR, Německo: 12+ O/N/T</a:t>
            </a:r>
          </a:p>
          <a:p>
            <a:pPr marL="343080" indent="-342000">
              <a:lnSpc>
                <a:spcPct val="100000"/>
              </a:lnSpc>
              <a:spcBef>
                <a:spcPts val="1199"/>
              </a:spcBef>
              <a:spcAft>
                <a:spcPts val="601"/>
              </a:spcAft>
              <a:buClr>
                <a:srgbClr val="CC0000"/>
              </a:buClr>
              <a:buSzPct val="120000"/>
              <a:buFont typeface="Arial"/>
              <a:buChar char="•"/>
            </a:pPr>
            <a:r>
              <a:rPr lang="cs-CZ" sz="3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ČR: 12+ O/N/T, příjezdový formulář, testy 5.-7. den po návratu</a:t>
            </a:r>
            <a:endParaRPr lang="cs-CZ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  <a:spcBef>
                <a:spcPts val="1199"/>
              </a:spcBef>
              <a:spcAft>
                <a:spcPts val="601"/>
              </a:spcAft>
            </a:pPr>
            <a:endParaRPr lang="cs-CZ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6" name="CustomShape 2"/>
          <p:cNvSpPr/>
          <p:nvPr/>
        </p:nvSpPr>
        <p:spPr>
          <a:xfrm>
            <a:off x="457200" y="223920"/>
            <a:ext cx="8228520" cy="11419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85000"/>
              </a:lnSpc>
            </a:pPr>
            <a:r>
              <a:rPr lang="cs-CZ" sz="4800" b="1" strike="noStrike" spc="-1" dirty="0">
                <a:solidFill>
                  <a:srgbClr val="06337C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Doklady a podmínky</a:t>
            </a:r>
          </a:p>
          <a:p>
            <a:pPr algn="ctr">
              <a:lnSpc>
                <a:spcPct val="85000"/>
              </a:lnSpc>
            </a:pPr>
            <a:r>
              <a:rPr lang="cs-CZ" sz="2800" b="1" spc="-1" dirty="0">
                <a:solidFill>
                  <a:srgbClr val="06337C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k 28. 3. 2022</a:t>
            </a:r>
            <a:endParaRPr lang="cs-CZ" sz="2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67" name="Picture 21"/>
          <p:cNvPicPr/>
          <p:nvPr/>
        </p:nvPicPr>
        <p:blipFill>
          <a:blip r:embed="rId2"/>
          <a:stretch/>
        </p:blipFill>
        <p:spPr>
          <a:xfrm>
            <a:off x="6954852" y="3061731"/>
            <a:ext cx="1258920" cy="1258920"/>
          </a:xfrm>
          <a:prstGeom prst="rect">
            <a:avLst/>
          </a:prstGeom>
          <a:ln>
            <a:noFill/>
          </a:ln>
        </p:spPr>
      </p:pic>
      <p:pic>
        <p:nvPicPr>
          <p:cNvPr id="169" name="Picture 6152"/>
          <p:cNvPicPr/>
          <p:nvPr/>
        </p:nvPicPr>
        <p:blipFill>
          <a:blip r:embed="rId3"/>
          <a:stretch/>
        </p:blipFill>
        <p:spPr>
          <a:xfrm rot="960000">
            <a:off x="7277681" y="1514958"/>
            <a:ext cx="1258920" cy="125892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95560417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9">
            <a:extLst>
              <a:ext uri="{FF2B5EF4-FFF2-40B4-BE49-F238E27FC236}">
                <a16:creationId xmlns:a16="http://schemas.microsoft.com/office/drawing/2014/main" id="{BB8CB0CF-F0C9-4B9F-8CEC-2DDC75A05AE6}"/>
              </a:ext>
            </a:extLst>
          </p:cNvPr>
          <p:cNvPicPr/>
          <p:nvPr/>
        </p:nvPicPr>
        <p:blipFill>
          <a:blip r:embed="rId2"/>
          <a:stretch/>
        </p:blipFill>
        <p:spPr>
          <a:xfrm rot="623400">
            <a:off x="6862190" y="3542511"/>
            <a:ext cx="1823400" cy="1814760"/>
          </a:xfrm>
          <a:prstGeom prst="rect">
            <a:avLst/>
          </a:prstGeom>
          <a:ln>
            <a:noFill/>
          </a:ln>
        </p:spPr>
      </p:pic>
      <p:sp>
        <p:nvSpPr>
          <p:cNvPr id="165" name="CustomShape 1"/>
          <p:cNvSpPr/>
          <p:nvPr/>
        </p:nvSpPr>
        <p:spPr>
          <a:xfrm>
            <a:off x="457200" y="1619536"/>
            <a:ext cx="8228520" cy="38872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343080" indent="-342000">
              <a:lnSpc>
                <a:spcPct val="100000"/>
              </a:lnSpc>
              <a:spcBef>
                <a:spcPts val="1199"/>
              </a:spcBef>
              <a:spcAft>
                <a:spcPts val="601"/>
              </a:spcAft>
              <a:buClr>
                <a:srgbClr val="CC0000"/>
              </a:buClr>
              <a:buSzPct val="120000"/>
              <a:buFont typeface="Arial"/>
              <a:buChar char="•"/>
            </a:pPr>
            <a:r>
              <a:rPr lang="cs-CZ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Do 31. 5. 2022 bezplatné storno bez uvedení důvodu – pouze CELÁ SKUPINA</a:t>
            </a:r>
            <a:endParaRPr lang="cs-CZ" sz="32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  <a:ea typeface="DejaVu Sans"/>
            </a:endParaRPr>
          </a:p>
          <a:p>
            <a:pPr marL="343080" indent="-342000">
              <a:lnSpc>
                <a:spcPct val="100000"/>
              </a:lnSpc>
              <a:spcBef>
                <a:spcPts val="1199"/>
              </a:spcBef>
              <a:spcAft>
                <a:spcPts val="601"/>
              </a:spcAft>
              <a:buClr>
                <a:srgbClr val="CC0000"/>
              </a:buClr>
              <a:buSzPct val="120000"/>
              <a:buFont typeface="Arial"/>
              <a:buChar char="•"/>
            </a:pPr>
            <a:r>
              <a:rPr lang="cs-CZ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Od 1. 6. 2022 dále dle VOP:</a:t>
            </a:r>
          </a:p>
          <a:p>
            <a:pPr marL="800280" lvl="1" indent="-342000">
              <a:lnSpc>
                <a:spcPct val="50000"/>
              </a:lnSpc>
              <a:spcBef>
                <a:spcPts val="1199"/>
              </a:spcBef>
              <a:spcAft>
                <a:spcPts val="601"/>
              </a:spcAft>
              <a:buClr>
                <a:srgbClr val="CC0000"/>
              </a:buClr>
              <a:buSzPct val="120000"/>
              <a:buFont typeface="Arial"/>
              <a:buChar char="•"/>
            </a:pPr>
            <a:r>
              <a:rPr lang="cs-CZ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Více než 60 dnů před odjezdem: 	1000,-</a:t>
            </a:r>
          </a:p>
          <a:p>
            <a:pPr marL="800280" lvl="1" indent="-342000">
              <a:lnSpc>
                <a:spcPct val="50000"/>
              </a:lnSpc>
              <a:spcBef>
                <a:spcPts val="1199"/>
              </a:spcBef>
              <a:spcAft>
                <a:spcPts val="601"/>
              </a:spcAft>
              <a:buClr>
                <a:srgbClr val="CC0000"/>
              </a:buClr>
              <a:buSzPct val="120000"/>
              <a:buFont typeface="Arial"/>
              <a:buChar char="•"/>
            </a:pPr>
            <a:r>
              <a:rPr lang="cs-CZ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59-30 dnů:			 30 % z ceny zájezdu</a:t>
            </a:r>
          </a:p>
          <a:p>
            <a:pPr marL="800280" lvl="1" indent="-342000">
              <a:lnSpc>
                <a:spcPct val="50000"/>
              </a:lnSpc>
              <a:spcBef>
                <a:spcPts val="1199"/>
              </a:spcBef>
              <a:spcAft>
                <a:spcPts val="601"/>
              </a:spcAft>
              <a:buClr>
                <a:srgbClr val="CC0000"/>
              </a:buClr>
              <a:buSzPct val="120000"/>
              <a:buFont typeface="Arial"/>
              <a:buChar char="•"/>
            </a:pPr>
            <a:r>
              <a:rPr lang="cs-CZ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29-22 dnů: 			 40 %</a:t>
            </a:r>
          </a:p>
          <a:p>
            <a:pPr marL="800280" lvl="1" indent="-342000">
              <a:lnSpc>
                <a:spcPct val="50000"/>
              </a:lnSpc>
              <a:spcBef>
                <a:spcPts val="1199"/>
              </a:spcBef>
              <a:spcAft>
                <a:spcPts val="601"/>
              </a:spcAft>
              <a:buClr>
                <a:srgbClr val="CC0000"/>
              </a:buClr>
              <a:buSzPct val="120000"/>
              <a:buFont typeface="Arial"/>
              <a:buChar char="•"/>
            </a:pPr>
            <a:r>
              <a:rPr lang="cs-CZ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21-15 dnů: 			 50 %</a:t>
            </a:r>
          </a:p>
          <a:p>
            <a:pPr marL="800280" lvl="1" indent="-342000">
              <a:lnSpc>
                <a:spcPct val="50000"/>
              </a:lnSpc>
              <a:spcBef>
                <a:spcPts val="1199"/>
              </a:spcBef>
              <a:spcAft>
                <a:spcPts val="601"/>
              </a:spcAft>
              <a:buClr>
                <a:srgbClr val="CC0000"/>
              </a:buClr>
              <a:buSzPct val="120000"/>
              <a:buFont typeface="Arial"/>
              <a:buChar char="•"/>
            </a:pPr>
            <a:r>
              <a:rPr lang="cs-CZ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14-6 dnů: 			 80 %</a:t>
            </a:r>
          </a:p>
          <a:p>
            <a:pPr marL="800280" lvl="1" indent="-342000">
              <a:lnSpc>
                <a:spcPct val="50000"/>
              </a:lnSpc>
              <a:spcBef>
                <a:spcPts val="1199"/>
              </a:spcBef>
              <a:spcAft>
                <a:spcPts val="601"/>
              </a:spcAft>
              <a:buClr>
                <a:srgbClr val="CC0000"/>
              </a:buClr>
              <a:buSzPct val="120000"/>
              <a:buFont typeface="Arial"/>
              <a:buChar char="•"/>
            </a:pPr>
            <a:r>
              <a:rPr lang="cs-CZ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5 a méně dnů: 			 100 %</a:t>
            </a:r>
          </a:p>
        </p:txBody>
      </p:sp>
      <p:sp>
        <p:nvSpPr>
          <p:cNvPr id="166" name="CustomShape 2"/>
          <p:cNvSpPr/>
          <p:nvPr/>
        </p:nvSpPr>
        <p:spPr>
          <a:xfrm>
            <a:off x="457200" y="223920"/>
            <a:ext cx="8228520" cy="11419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85000"/>
              </a:lnSpc>
            </a:pPr>
            <a:r>
              <a:rPr lang="cs-CZ" sz="4800" b="1" strike="noStrike" spc="-1" dirty="0">
                <a:solidFill>
                  <a:srgbClr val="06337C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Storno podmínky</a:t>
            </a:r>
            <a:endParaRPr lang="cs-CZ" sz="2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9701072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Picture 2"/>
          <p:cNvPicPr/>
          <p:nvPr/>
        </p:nvPicPr>
        <p:blipFill>
          <a:blip r:embed="rId2"/>
          <a:stretch/>
        </p:blipFill>
        <p:spPr>
          <a:xfrm>
            <a:off x="0" y="-5400"/>
            <a:ext cx="9179280" cy="6010560"/>
          </a:xfrm>
          <a:prstGeom prst="rect">
            <a:avLst/>
          </a:prstGeom>
          <a:ln>
            <a:noFill/>
          </a:ln>
        </p:spPr>
      </p:pic>
      <p:sp>
        <p:nvSpPr>
          <p:cNvPr id="178" name="CustomShape 1"/>
          <p:cNvSpPr/>
          <p:nvPr/>
        </p:nvSpPr>
        <p:spPr>
          <a:xfrm rot="208800">
            <a:off x="-2332440" y="4255920"/>
            <a:ext cx="13961160" cy="7755480"/>
          </a:xfrm>
          <a:custGeom>
            <a:avLst/>
            <a:gdLst/>
            <a:ahLst/>
            <a:cxnLst/>
            <a:rect l="l" t="t" r="r" b="b"/>
            <a:pathLst>
              <a:path w="10771959" h="3871038">
                <a:moveTo>
                  <a:pt x="1960484" y="3501232"/>
                </a:moveTo>
                <a:cubicBezTo>
                  <a:pt x="3209234" y="3871038"/>
                  <a:pt x="7509153" y="3465123"/>
                  <a:pt x="8920175" y="2955373"/>
                </a:cubicBezTo>
                <a:cubicBezTo>
                  <a:pt x="10331197" y="2445623"/>
                  <a:pt x="10369971" y="885468"/>
                  <a:pt x="10426614" y="442734"/>
                </a:cubicBezTo>
                <a:cubicBezTo>
                  <a:pt x="10483257" y="0"/>
                  <a:pt x="10771959" y="269020"/>
                  <a:pt x="9260033" y="298971"/>
                </a:cubicBezTo>
                <a:cubicBezTo>
                  <a:pt x="5153847" y="884981"/>
                  <a:pt x="3755587" y="794094"/>
                  <a:pt x="1427673" y="736537"/>
                </a:cubicBezTo>
                <a:cubicBezTo>
                  <a:pt x="0" y="1117577"/>
                  <a:pt x="711734" y="3131426"/>
                  <a:pt x="1960484" y="3501232"/>
                </a:cubicBezTo>
                <a:close/>
              </a:path>
            </a:pathLst>
          </a:custGeom>
          <a:solidFill>
            <a:srgbClr val="0633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79" name="CustomShape 2"/>
          <p:cNvSpPr/>
          <p:nvPr/>
        </p:nvSpPr>
        <p:spPr>
          <a:xfrm>
            <a:off x="532440" y="5814360"/>
            <a:ext cx="8228520" cy="1141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cs-CZ" sz="44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Doprava</a:t>
            </a:r>
            <a:endParaRPr lang="cs-CZ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CustomShape 1"/>
          <p:cNvSpPr/>
          <p:nvPr/>
        </p:nvSpPr>
        <p:spPr>
          <a:xfrm>
            <a:off x="457200" y="1989000"/>
            <a:ext cx="5337720" cy="40312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343080" indent="-342000">
              <a:lnSpc>
                <a:spcPct val="100000"/>
              </a:lnSpc>
              <a:spcBef>
                <a:spcPts val="799"/>
              </a:spcBef>
              <a:spcAft>
                <a:spcPts val="601"/>
              </a:spcAft>
              <a:buClr>
                <a:srgbClr val="CC0000"/>
              </a:buClr>
              <a:buSzPct val="120000"/>
              <a:buFont typeface="Arial"/>
              <a:buChar char="•"/>
            </a:pPr>
            <a:r>
              <a:rPr lang="cs-CZ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WC, klimatizace, DVD</a:t>
            </a:r>
            <a:endParaRPr lang="cs-CZ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000">
              <a:lnSpc>
                <a:spcPct val="100000"/>
              </a:lnSpc>
              <a:spcBef>
                <a:spcPts val="799"/>
              </a:spcBef>
              <a:spcAft>
                <a:spcPts val="601"/>
              </a:spcAft>
              <a:buClr>
                <a:srgbClr val="CC0000"/>
              </a:buClr>
              <a:buSzPct val="120000"/>
              <a:buFont typeface="Arial"/>
              <a:buChar char="•"/>
            </a:pPr>
            <a:r>
              <a:rPr lang="cs-CZ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teplé a studené nápoje, </a:t>
            </a:r>
            <a:endParaRPr lang="cs-CZ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55680">
              <a:lnSpc>
                <a:spcPct val="100000"/>
              </a:lnSpc>
              <a:spcAft>
                <a:spcPts val="601"/>
              </a:spcAft>
            </a:pPr>
            <a:r>
              <a:rPr lang="cs-CZ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příp. párky</a:t>
            </a:r>
            <a:endParaRPr lang="cs-CZ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000">
              <a:lnSpc>
                <a:spcPct val="100000"/>
              </a:lnSpc>
              <a:spcBef>
                <a:spcPts val="799"/>
              </a:spcBef>
              <a:spcAft>
                <a:spcPts val="601"/>
              </a:spcAft>
              <a:buClr>
                <a:srgbClr val="CC0000"/>
              </a:buClr>
              <a:buSzPct val="120000"/>
              <a:buFont typeface="Arial"/>
              <a:buChar char="•"/>
            </a:pPr>
            <a:r>
              <a:rPr lang="cs-CZ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hygienické přestávky</a:t>
            </a:r>
            <a:endParaRPr lang="cs-CZ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000">
              <a:lnSpc>
                <a:spcPct val="100000"/>
              </a:lnSpc>
              <a:spcBef>
                <a:spcPts val="799"/>
              </a:spcBef>
              <a:spcAft>
                <a:spcPts val="601"/>
              </a:spcAft>
              <a:buClr>
                <a:srgbClr val="CC0000"/>
              </a:buClr>
              <a:buSzPct val="120000"/>
              <a:buFont typeface="Arial"/>
              <a:buChar char="•"/>
            </a:pPr>
            <a:r>
              <a:rPr lang="cs-CZ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přistavení autobusu k Vaší škole</a:t>
            </a:r>
            <a:endParaRPr lang="cs-CZ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000">
              <a:lnSpc>
                <a:spcPct val="100000"/>
              </a:lnSpc>
              <a:spcBef>
                <a:spcPts val="799"/>
              </a:spcBef>
              <a:spcAft>
                <a:spcPts val="601"/>
              </a:spcAft>
              <a:buClr>
                <a:srgbClr val="CC0000"/>
              </a:buClr>
              <a:buSzPct val="120000"/>
              <a:buFont typeface="Arial"/>
              <a:buChar char="•"/>
            </a:pPr>
            <a:r>
              <a:rPr lang="cs-CZ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palubní zavazadlo (powerbanka)</a:t>
            </a:r>
            <a:endParaRPr lang="cs-CZ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000">
              <a:lnSpc>
                <a:spcPct val="100000"/>
              </a:lnSpc>
              <a:spcBef>
                <a:spcPts val="799"/>
              </a:spcBef>
              <a:spcAft>
                <a:spcPts val="601"/>
              </a:spcAft>
              <a:buClr>
                <a:srgbClr val="CC0000"/>
              </a:buClr>
              <a:buSzPct val="120000"/>
              <a:buFont typeface="Arial"/>
              <a:buChar char="•"/>
            </a:pPr>
            <a:r>
              <a:rPr lang="cs-CZ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velké zavazadlo</a:t>
            </a:r>
            <a:endParaRPr lang="cs-CZ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  <a:spcBef>
                <a:spcPts val="799"/>
              </a:spcBef>
              <a:spcAft>
                <a:spcPts val="601"/>
              </a:spcAft>
            </a:pPr>
            <a:endParaRPr lang="cs-CZ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  <a:spcBef>
                <a:spcPts val="799"/>
              </a:spcBef>
              <a:spcAft>
                <a:spcPts val="601"/>
              </a:spcAft>
            </a:pPr>
            <a:endParaRPr lang="cs-CZ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1" name="CustomShape 2"/>
          <p:cNvSpPr/>
          <p:nvPr/>
        </p:nvSpPr>
        <p:spPr>
          <a:xfrm>
            <a:off x="457200" y="223920"/>
            <a:ext cx="8228520" cy="11419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85000"/>
              </a:lnSpc>
            </a:pPr>
            <a:r>
              <a:rPr lang="cs-CZ" sz="4800" b="1" strike="noStrike" spc="-1">
                <a:solidFill>
                  <a:srgbClr val="06337C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Doprava zahraničním autobusem </a:t>
            </a:r>
            <a:endParaRPr lang="cs-CZ" sz="4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82" name="Picture 8"/>
          <p:cNvPicPr/>
          <p:nvPr/>
        </p:nvPicPr>
        <p:blipFill>
          <a:blip r:embed="rId2"/>
          <a:stretch/>
        </p:blipFill>
        <p:spPr>
          <a:xfrm>
            <a:off x="6028920" y="2133000"/>
            <a:ext cx="2301840" cy="32328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Picture 1"/>
          <p:cNvPicPr/>
          <p:nvPr/>
        </p:nvPicPr>
        <p:blipFill>
          <a:blip r:embed="rId2"/>
          <a:stretch/>
        </p:blipFill>
        <p:spPr>
          <a:xfrm>
            <a:off x="-457200" y="332640"/>
            <a:ext cx="9600120" cy="5399640"/>
          </a:xfrm>
          <a:prstGeom prst="rect">
            <a:avLst/>
          </a:prstGeom>
          <a:ln>
            <a:noFill/>
          </a:ln>
        </p:spPr>
      </p:pic>
      <p:sp>
        <p:nvSpPr>
          <p:cNvPr id="184" name="CustomShape 1"/>
          <p:cNvSpPr/>
          <p:nvPr/>
        </p:nvSpPr>
        <p:spPr>
          <a:xfrm rot="208800">
            <a:off x="-2332440" y="4255920"/>
            <a:ext cx="13961160" cy="7755480"/>
          </a:xfrm>
          <a:custGeom>
            <a:avLst/>
            <a:gdLst/>
            <a:ahLst/>
            <a:cxnLst/>
            <a:rect l="l" t="t" r="r" b="b"/>
            <a:pathLst>
              <a:path w="10771959" h="3871038">
                <a:moveTo>
                  <a:pt x="1960484" y="3501232"/>
                </a:moveTo>
                <a:cubicBezTo>
                  <a:pt x="3209234" y="3871038"/>
                  <a:pt x="7509153" y="3465123"/>
                  <a:pt x="8920175" y="2955373"/>
                </a:cubicBezTo>
                <a:cubicBezTo>
                  <a:pt x="10331197" y="2445623"/>
                  <a:pt x="10369971" y="885468"/>
                  <a:pt x="10426614" y="442734"/>
                </a:cubicBezTo>
                <a:cubicBezTo>
                  <a:pt x="10483257" y="0"/>
                  <a:pt x="10771959" y="269020"/>
                  <a:pt x="9260033" y="298971"/>
                </a:cubicBezTo>
                <a:cubicBezTo>
                  <a:pt x="5153847" y="884981"/>
                  <a:pt x="3755587" y="794094"/>
                  <a:pt x="1427673" y="736537"/>
                </a:cubicBezTo>
                <a:cubicBezTo>
                  <a:pt x="0" y="1117577"/>
                  <a:pt x="711734" y="3131426"/>
                  <a:pt x="1960484" y="3501232"/>
                </a:cubicBezTo>
                <a:close/>
              </a:path>
            </a:pathLst>
          </a:custGeom>
          <a:solidFill>
            <a:srgbClr val="0633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85" name="CustomShape 2"/>
          <p:cNvSpPr/>
          <p:nvPr/>
        </p:nvSpPr>
        <p:spPr>
          <a:xfrm>
            <a:off x="532440" y="5814360"/>
            <a:ext cx="8228520" cy="1141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cs-CZ" sz="44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Ubytování</a:t>
            </a:r>
            <a:endParaRPr lang="cs-CZ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5668</TotalTime>
  <Words>631</Words>
  <Application>Microsoft Office PowerPoint</Application>
  <PresentationFormat>Předvádění na obrazovce (4:3)</PresentationFormat>
  <Paragraphs>113</Paragraphs>
  <Slides>22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4</vt:i4>
      </vt:variant>
      <vt:variant>
        <vt:lpstr>Nadpisy snímků</vt:lpstr>
      </vt:variant>
      <vt:variant>
        <vt:i4>22</vt:i4>
      </vt:variant>
    </vt:vector>
  </HeadingPairs>
  <TitlesOfParts>
    <vt:vector size="31" baseType="lpstr">
      <vt:lpstr>Arial</vt:lpstr>
      <vt:lpstr>Calibri</vt:lpstr>
      <vt:lpstr>DejaVu Sans</vt:lpstr>
      <vt:lpstr>Symbol</vt:lpstr>
      <vt:lpstr>Wingdings</vt:lpstr>
      <vt:lpstr>Office Theme</vt:lpstr>
      <vt:lpstr>Office Theme</vt:lpstr>
      <vt:lpstr>Office Theme</vt:lpstr>
      <vt:lpstr>Office Theme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subject/>
  <dc:creator>Uzivatel</dc:creator>
  <dc:description/>
  <cp:lastModifiedBy>Jiri Svehla</cp:lastModifiedBy>
  <cp:revision>114</cp:revision>
  <cp:lastPrinted>2018-08-27T08:58:05Z</cp:lastPrinted>
  <dcterms:created xsi:type="dcterms:W3CDTF">2016-08-18T07:54:51Z</dcterms:created>
  <dcterms:modified xsi:type="dcterms:W3CDTF">2022-03-28T17:21:12Z</dcterms:modified>
  <dc:language>cs-CZ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On-screen Show (4:3)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21</vt:i4>
  </property>
</Properties>
</file>