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0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666" y="10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5488-6E44-4BE7-82D8-3D059F7DD985}" type="datetimeFigureOut">
              <a:rPr lang="cs-CZ" smtClean="0"/>
              <a:t>28.4.2013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6F9D-6E1D-4E36-9A7B-4209A39EC5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76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5488-6E44-4BE7-82D8-3D059F7DD985}" type="datetimeFigureOut">
              <a:rPr lang="cs-CZ" smtClean="0"/>
              <a:t>28.4.2013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6F9D-6E1D-4E36-9A7B-4209A39EC5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48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5488-6E44-4BE7-82D8-3D059F7DD985}" type="datetimeFigureOut">
              <a:rPr lang="cs-CZ" smtClean="0"/>
              <a:t>28.4.2013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6F9D-6E1D-4E36-9A7B-4209A39EC5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97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5488-6E44-4BE7-82D8-3D059F7DD985}" type="datetimeFigureOut">
              <a:rPr lang="cs-CZ" smtClean="0"/>
              <a:t>28.4.2013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6F9D-6E1D-4E36-9A7B-4209A39EC5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5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5488-6E44-4BE7-82D8-3D059F7DD985}" type="datetimeFigureOut">
              <a:rPr lang="cs-CZ" smtClean="0"/>
              <a:t>28.4.2013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6F9D-6E1D-4E36-9A7B-4209A39EC5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99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5488-6E44-4BE7-82D8-3D059F7DD985}" type="datetimeFigureOut">
              <a:rPr lang="cs-CZ" smtClean="0"/>
              <a:t>28.4.2013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6F9D-6E1D-4E36-9A7B-4209A39EC5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31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5488-6E44-4BE7-82D8-3D059F7DD985}" type="datetimeFigureOut">
              <a:rPr lang="cs-CZ" smtClean="0"/>
              <a:t>28.4.2013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6F9D-6E1D-4E36-9A7B-4209A39EC5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75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5488-6E44-4BE7-82D8-3D059F7DD985}" type="datetimeFigureOut">
              <a:rPr lang="cs-CZ" smtClean="0"/>
              <a:t>28.4.2013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6F9D-6E1D-4E36-9A7B-4209A39EC5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60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5488-6E44-4BE7-82D8-3D059F7DD985}" type="datetimeFigureOut">
              <a:rPr lang="cs-CZ" smtClean="0"/>
              <a:t>28.4.2013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6F9D-6E1D-4E36-9A7B-4209A39EC5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228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5488-6E44-4BE7-82D8-3D059F7DD985}" type="datetimeFigureOut">
              <a:rPr lang="cs-CZ" smtClean="0"/>
              <a:t>28.4.2013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6F9D-6E1D-4E36-9A7B-4209A39EC5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05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5488-6E44-4BE7-82D8-3D059F7DD985}" type="datetimeFigureOut">
              <a:rPr lang="cs-CZ" smtClean="0"/>
              <a:t>28.4.2013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6F9D-6E1D-4E36-9A7B-4209A39EC5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82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75488-6E44-4BE7-82D8-3D059F7DD985}" type="datetimeFigureOut">
              <a:rPr lang="cs-CZ" smtClean="0"/>
              <a:t>28.4.2013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16F9D-6E1D-4E36-9A7B-4209A39EC5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25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ucebnice.fraus.cz/rozsireni/on-line-podpora-cesky-jazy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5832648" cy="1257300"/>
          </a:xfrm>
          <a:prstGeom prst="rect">
            <a:avLst/>
          </a:prstGeom>
          <a:noFill/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301340"/>
              </p:ext>
            </p:extLst>
          </p:nvPr>
        </p:nvGraphicFramePr>
        <p:xfrm>
          <a:off x="1504166" y="1257300"/>
          <a:ext cx="5849620" cy="531952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89100"/>
                <a:gridCol w="4160520"/>
              </a:tblGrid>
              <a:tr h="1774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Jméno autora: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Mgr. Veronika Macků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5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Škola: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ZŠ a MŠ Náklo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5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Datum vytvoření (období):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duben 2013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5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Ročník: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8., 9.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5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Tematická oblast: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Skladba a tvarosloví pro 2. stupeň ZŠ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5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Téma: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Významové poměry mezi souřadně spojenými</a:t>
                      </a:r>
                      <a:r>
                        <a:rPr lang="cs-CZ" sz="1600" baseline="0" dirty="0" smtClean="0">
                          <a:effectLst/>
                        </a:rPr>
                        <a:t> větami hlavními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69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Metodický list (anotace):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effectLst/>
                        </a:rPr>
                        <a:t>Cílem této prezentace je seznámit žáky s významovými</a:t>
                      </a:r>
                      <a:r>
                        <a:rPr lang="cs-CZ" sz="1600" baseline="0" dirty="0" smtClean="0">
                          <a:effectLst/>
                        </a:rPr>
                        <a:t> poměry </a:t>
                      </a:r>
                      <a:r>
                        <a:rPr lang="cs-CZ" sz="1600" dirty="0" smtClean="0">
                          <a:effectLst/>
                        </a:rPr>
                        <a:t> mezi souřadně spojenými</a:t>
                      </a:r>
                      <a:r>
                        <a:rPr lang="cs-CZ" sz="1600" baseline="0" dirty="0" smtClean="0">
                          <a:effectLst/>
                        </a:rPr>
                        <a:t> větami hlavními a naučit je tyto poměry určovat.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 2 – 8 přehled souřadných poměrů (slučovací, stupňovací, odporovací, vylučovací, příčinný, důsledkový)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 9 shrnutí – tabulka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 10 – 13 procvičování – test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s. 14 – 15 řešení testu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6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Procvičování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cs-CZ" b="1" dirty="0" smtClean="0"/>
              <a:t>1. Kolik </a:t>
            </a:r>
            <a:r>
              <a:rPr lang="cs-CZ" b="1" dirty="0"/>
              <a:t>významových poměrů rozlišujeme?</a:t>
            </a:r>
            <a:endParaRPr lang="cs-CZ" dirty="0"/>
          </a:p>
          <a:p>
            <a:r>
              <a:rPr lang="cs-CZ" dirty="0"/>
              <a:t>4</a:t>
            </a:r>
          </a:p>
          <a:p>
            <a:r>
              <a:rPr lang="cs-CZ" dirty="0"/>
              <a:t>5</a:t>
            </a:r>
          </a:p>
          <a:p>
            <a:r>
              <a:rPr lang="cs-CZ" dirty="0"/>
              <a:t>6</a:t>
            </a:r>
          </a:p>
          <a:p>
            <a:pPr marL="0" lvl="0" indent="0">
              <a:buNone/>
            </a:pPr>
            <a:r>
              <a:rPr lang="cs-CZ" b="1" dirty="0" smtClean="0"/>
              <a:t>2. Spojky </a:t>
            </a:r>
            <a:r>
              <a:rPr lang="cs-CZ" b="1" dirty="0"/>
              <a:t>poměru důsledkového jsou:</a:t>
            </a:r>
            <a:endParaRPr lang="cs-CZ" dirty="0"/>
          </a:p>
          <a:p>
            <a:r>
              <a:rPr lang="cs-CZ" dirty="0"/>
              <a:t>proto, a proto, tedy</a:t>
            </a:r>
          </a:p>
          <a:p>
            <a:r>
              <a:rPr lang="cs-CZ" dirty="0"/>
              <a:t>neboť, vždyť, totiž</a:t>
            </a:r>
          </a:p>
          <a:p>
            <a:r>
              <a:rPr lang="cs-CZ" dirty="0"/>
              <a:t>protože, poněvadž</a:t>
            </a:r>
          </a:p>
          <a:p>
            <a:pPr marL="0" lvl="0" indent="0">
              <a:buNone/>
            </a:pPr>
            <a:r>
              <a:rPr lang="cs-CZ" b="1" dirty="0" smtClean="0"/>
              <a:t>3. Věty </a:t>
            </a:r>
            <a:r>
              <a:rPr lang="cs-CZ" b="1" dirty="0"/>
              <a:t>hlavní v poměru slučovacím nejsou v bodě:</a:t>
            </a:r>
            <a:endParaRPr lang="cs-CZ" dirty="0"/>
          </a:p>
          <a:p>
            <a:r>
              <a:rPr lang="cs-CZ" dirty="0"/>
              <a:t>Nepřišel Petr ani Honza nedorazil.</a:t>
            </a:r>
          </a:p>
          <a:p>
            <a:r>
              <a:rPr lang="cs-CZ" dirty="0"/>
              <a:t>Přišel Petr a Honza také.</a:t>
            </a:r>
          </a:p>
          <a:p>
            <a:r>
              <a:rPr lang="cs-CZ" dirty="0"/>
              <a:t>Přišel Honza a Petr dorazil později.</a:t>
            </a:r>
          </a:p>
          <a:p>
            <a:pPr marL="0" lvl="0" indent="0">
              <a:buNone/>
            </a:pPr>
            <a:r>
              <a:rPr lang="cs-CZ" b="1" dirty="0" smtClean="0"/>
              <a:t>4. Věty </a:t>
            </a:r>
            <a:r>
              <a:rPr lang="cs-CZ" b="1" dirty="0"/>
              <a:t>hlavní v poměru vylučovacím najdeme v bodě:</a:t>
            </a:r>
            <a:endParaRPr lang="cs-CZ" dirty="0"/>
          </a:p>
          <a:p>
            <a:r>
              <a:rPr lang="cs-CZ" dirty="0"/>
              <a:t>Buď přijede vlakem, nebo autem.</a:t>
            </a:r>
          </a:p>
          <a:p>
            <a:r>
              <a:rPr lang="cs-CZ" dirty="0"/>
              <a:t> Přijede vlakem, auto má rozbité.</a:t>
            </a:r>
          </a:p>
          <a:p>
            <a:r>
              <a:rPr lang="cs-CZ" dirty="0"/>
              <a:t>Buď přijede vlakem, nebo přijde pěšky.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406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cs-CZ" b="1" dirty="0" smtClean="0"/>
              <a:t>5. Přišel </a:t>
            </a:r>
            <a:r>
              <a:rPr lang="cs-CZ" b="1" dirty="0"/>
              <a:t>pozdě na odpolední vyučování, neboť se zapovídat s bývalým spolužákem. Poměr mezi VH je:</a:t>
            </a:r>
            <a:endParaRPr lang="cs-CZ" dirty="0"/>
          </a:p>
          <a:p>
            <a:r>
              <a:rPr lang="cs-CZ" dirty="0"/>
              <a:t>příčinný</a:t>
            </a:r>
          </a:p>
          <a:p>
            <a:r>
              <a:rPr lang="cs-CZ" dirty="0"/>
              <a:t> odporovací </a:t>
            </a:r>
          </a:p>
          <a:p>
            <a:r>
              <a:rPr lang="cs-CZ" dirty="0"/>
              <a:t> důsledkový</a:t>
            </a:r>
          </a:p>
          <a:p>
            <a:pPr marL="0" lvl="0" indent="0">
              <a:buNone/>
            </a:pPr>
            <a:r>
              <a:rPr lang="cs-CZ" b="1" dirty="0" smtClean="0"/>
              <a:t>6. Zapovídal </a:t>
            </a:r>
            <a:r>
              <a:rPr lang="cs-CZ" b="1" dirty="0"/>
              <a:t>se se spolužákem, přišel tedy pozdě. Poměr mezi VH je:</a:t>
            </a:r>
            <a:endParaRPr lang="cs-CZ" dirty="0"/>
          </a:p>
          <a:p>
            <a:r>
              <a:rPr lang="cs-CZ" dirty="0"/>
              <a:t> důsledkový </a:t>
            </a:r>
          </a:p>
          <a:p>
            <a:r>
              <a:rPr lang="cs-CZ" dirty="0"/>
              <a:t> slučovací</a:t>
            </a:r>
          </a:p>
          <a:p>
            <a:r>
              <a:rPr lang="cs-CZ" dirty="0"/>
              <a:t>stupňovací</a:t>
            </a:r>
          </a:p>
          <a:p>
            <a:pPr marL="0" lvl="0" indent="0">
              <a:buNone/>
            </a:pPr>
            <a:r>
              <a:rPr lang="cs-CZ" b="1" dirty="0" smtClean="0"/>
              <a:t>7. Poměr </a:t>
            </a:r>
            <a:r>
              <a:rPr lang="cs-CZ" b="1" dirty="0"/>
              <a:t>stupňovací je mezi větami hlavními v bodě:</a:t>
            </a:r>
            <a:endParaRPr lang="cs-CZ" dirty="0"/>
          </a:p>
          <a:p>
            <a:r>
              <a:rPr lang="cs-CZ" dirty="0"/>
              <a:t> Koupíme si lyže, ba dokonce snowboard.</a:t>
            </a:r>
          </a:p>
          <a:p>
            <a:r>
              <a:rPr lang="cs-CZ" dirty="0"/>
              <a:t> Koupíme si lyže, možná i snowboard.</a:t>
            </a:r>
          </a:p>
          <a:p>
            <a:r>
              <a:rPr lang="cs-CZ" dirty="0"/>
              <a:t>Koupíme si lyže, ba dokonce na snowboard zbyde.</a:t>
            </a:r>
          </a:p>
          <a:p>
            <a:pPr marL="0" lvl="0" indent="0">
              <a:buNone/>
            </a:pPr>
            <a:r>
              <a:rPr lang="cs-CZ" b="1" dirty="0" smtClean="0"/>
              <a:t>8. Hned </a:t>
            </a:r>
            <a:r>
              <a:rPr lang="cs-CZ" b="1" dirty="0"/>
              <a:t>přinesl babičce nákup, hned pomáhal dědovi na zahradě. Poměr mezi větami hlavními je:</a:t>
            </a:r>
            <a:endParaRPr lang="cs-CZ" dirty="0"/>
          </a:p>
          <a:p>
            <a:r>
              <a:rPr lang="cs-CZ" dirty="0"/>
              <a:t>slučovací</a:t>
            </a:r>
          </a:p>
          <a:p>
            <a:r>
              <a:rPr lang="cs-CZ" dirty="0"/>
              <a:t> stupňovací</a:t>
            </a:r>
          </a:p>
          <a:p>
            <a:r>
              <a:rPr lang="cs-CZ" dirty="0"/>
              <a:t> vylučovací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523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76664"/>
          </a:xfrm>
        </p:spPr>
        <p:txBody>
          <a:bodyPr>
            <a:normAutofit fontScale="32500" lnSpcReduction="20000"/>
          </a:bodyPr>
          <a:lstStyle/>
          <a:p>
            <a:pPr marL="0" lvl="0" indent="0">
              <a:buNone/>
            </a:pPr>
            <a:r>
              <a:rPr lang="cs-CZ" sz="5500" b="1" dirty="0" smtClean="0"/>
              <a:t>9. Nejčastější </a:t>
            </a:r>
            <a:r>
              <a:rPr lang="cs-CZ" sz="5500" b="1" dirty="0"/>
              <a:t>spojkou poměru odporovacího je:</a:t>
            </a:r>
            <a:endParaRPr lang="cs-CZ" sz="5500" dirty="0"/>
          </a:p>
          <a:p>
            <a:r>
              <a:rPr lang="cs-CZ" sz="5500" dirty="0"/>
              <a:t>ba dokonce</a:t>
            </a:r>
          </a:p>
          <a:p>
            <a:r>
              <a:rPr lang="cs-CZ" sz="5500" dirty="0"/>
              <a:t>a proto</a:t>
            </a:r>
          </a:p>
          <a:p>
            <a:r>
              <a:rPr lang="cs-CZ" sz="5500" dirty="0"/>
              <a:t>ale</a:t>
            </a:r>
          </a:p>
          <a:p>
            <a:pPr marL="0" lvl="0" indent="0">
              <a:buNone/>
            </a:pPr>
            <a:r>
              <a:rPr lang="cs-CZ" sz="5500" b="1" dirty="0" smtClean="0"/>
              <a:t>10. Věty </a:t>
            </a:r>
            <a:r>
              <a:rPr lang="cs-CZ" sz="5500" b="1" dirty="0"/>
              <a:t>hlavní oddělujeme čárkou:</a:t>
            </a:r>
            <a:endParaRPr lang="cs-CZ" sz="5500" dirty="0"/>
          </a:p>
          <a:p>
            <a:r>
              <a:rPr lang="cs-CZ" sz="5500" dirty="0"/>
              <a:t>vždy</a:t>
            </a:r>
          </a:p>
          <a:p>
            <a:r>
              <a:rPr lang="cs-CZ" sz="5500" dirty="0"/>
              <a:t>jen když nejsou spojeny spojkami</a:t>
            </a:r>
          </a:p>
          <a:p>
            <a:r>
              <a:rPr lang="cs-CZ" sz="5500" dirty="0"/>
              <a:t>vždy. Výjimkou jsou spojky a, i, či, ani, nebo v poměru </a:t>
            </a:r>
            <a:r>
              <a:rPr lang="cs-CZ" sz="5500" dirty="0" smtClean="0"/>
              <a:t>slučovacím</a:t>
            </a:r>
          </a:p>
          <a:p>
            <a:pPr marL="0" lvl="0" indent="0">
              <a:buNone/>
            </a:pPr>
            <a:r>
              <a:rPr lang="cs-CZ" sz="5500" b="1" dirty="0" smtClean="0"/>
              <a:t>11. Půjdeme do parku nebo se budeme dívat na televizi nebo zvládneme oboje? Kolik čárek doplníš?</a:t>
            </a:r>
            <a:endParaRPr lang="cs-CZ" sz="5500" dirty="0" smtClean="0"/>
          </a:p>
          <a:p>
            <a:r>
              <a:rPr lang="cs-CZ" sz="5500" dirty="0" smtClean="0"/>
              <a:t>dvě</a:t>
            </a:r>
            <a:endParaRPr lang="cs-CZ" sz="5500" dirty="0"/>
          </a:p>
          <a:p>
            <a:r>
              <a:rPr lang="cs-CZ" sz="5500" dirty="0"/>
              <a:t>jednu</a:t>
            </a:r>
          </a:p>
          <a:p>
            <a:r>
              <a:rPr lang="cs-CZ" sz="5500" dirty="0"/>
              <a:t>žádnou</a:t>
            </a:r>
          </a:p>
          <a:p>
            <a:pPr marL="0" lvl="0" indent="0">
              <a:buNone/>
            </a:pPr>
            <a:r>
              <a:rPr lang="cs-CZ" sz="5500" b="1" dirty="0" smtClean="0"/>
              <a:t>12. Zabiješ </a:t>
            </a:r>
            <a:r>
              <a:rPr lang="cs-CZ" sz="5500" b="1" dirty="0"/>
              <a:t>draka nebo budeš o hlavu kratší. Doplníš čárku?</a:t>
            </a:r>
            <a:endParaRPr lang="cs-CZ" sz="5500" dirty="0"/>
          </a:p>
          <a:p>
            <a:r>
              <a:rPr lang="cs-CZ" sz="5500" dirty="0"/>
              <a:t>ano, jednu</a:t>
            </a:r>
          </a:p>
          <a:p>
            <a:r>
              <a:rPr lang="cs-CZ" sz="5500" dirty="0"/>
              <a:t>ne</a:t>
            </a:r>
          </a:p>
          <a:p>
            <a:r>
              <a:rPr lang="cs-CZ" sz="5500" dirty="0"/>
              <a:t>může být, ale </a:t>
            </a:r>
            <a:r>
              <a:rPr lang="cs-CZ" sz="5500" dirty="0" smtClean="0"/>
              <a:t>nemusí</a:t>
            </a:r>
          </a:p>
          <a:p>
            <a:pPr marL="0" lvl="0" indent="0">
              <a:buNone/>
            </a:pPr>
            <a:r>
              <a:rPr lang="cs-CZ" sz="5500" b="1" dirty="0" smtClean="0"/>
              <a:t>13. Na </a:t>
            </a:r>
            <a:r>
              <a:rPr lang="cs-CZ" sz="5500" b="1" dirty="0"/>
              <a:t>kterém řádku nejsou všechny spojky od jednoho významového poměru:</a:t>
            </a:r>
            <a:endParaRPr lang="cs-CZ" sz="5500" dirty="0"/>
          </a:p>
          <a:p>
            <a:r>
              <a:rPr lang="cs-CZ" sz="5500" dirty="0"/>
              <a:t>ani, pak, a, hned, i</a:t>
            </a:r>
          </a:p>
          <a:p>
            <a:r>
              <a:rPr lang="cs-CZ" sz="5500" dirty="0"/>
              <a:t>tedy, proto, tudíž, tak</a:t>
            </a:r>
          </a:p>
          <a:p>
            <a:r>
              <a:rPr lang="cs-CZ" sz="5500" dirty="0"/>
              <a:t>ale, avšak, totiž, však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725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cs-CZ" sz="3800" b="1" dirty="0" smtClean="0"/>
              <a:t>14. Nic </a:t>
            </a:r>
            <a:r>
              <a:rPr lang="cs-CZ" sz="3800" b="1" dirty="0"/>
              <a:t>ji nebolí, nic ji netrápí. Poměr mezi větami hlavními je:</a:t>
            </a:r>
            <a:endParaRPr lang="cs-CZ" sz="3800" dirty="0"/>
          </a:p>
          <a:p>
            <a:r>
              <a:rPr lang="cs-CZ" sz="3800" dirty="0"/>
              <a:t>slučovací</a:t>
            </a:r>
          </a:p>
          <a:p>
            <a:r>
              <a:rPr lang="cs-CZ" sz="3800" dirty="0"/>
              <a:t>stupňovací</a:t>
            </a:r>
          </a:p>
          <a:p>
            <a:r>
              <a:rPr lang="cs-CZ" sz="3800" dirty="0"/>
              <a:t>odporovací</a:t>
            </a:r>
          </a:p>
          <a:p>
            <a:pPr marL="0" lvl="0" indent="0">
              <a:buNone/>
            </a:pPr>
            <a:r>
              <a:rPr lang="cs-CZ" sz="3800" b="1" dirty="0" smtClean="0"/>
              <a:t>15. Nestihl </a:t>
            </a:r>
            <a:r>
              <a:rPr lang="cs-CZ" sz="3800" b="1" dirty="0"/>
              <a:t>napsat domácí úkoly, dokonce nešel na trénink. Poměr mezi větami hlavními je:</a:t>
            </a:r>
            <a:endParaRPr lang="cs-CZ" sz="3800" dirty="0"/>
          </a:p>
          <a:p>
            <a:r>
              <a:rPr lang="cs-CZ" sz="3800" dirty="0"/>
              <a:t>slučovací</a:t>
            </a:r>
          </a:p>
          <a:p>
            <a:r>
              <a:rPr lang="cs-CZ" sz="3800" dirty="0"/>
              <a:t>stupňovací</a:t>
            </a:r>
          </a:p>
          <a:p>
            <a:r>
              <a:rPr lang="cs-CZ" sz="3800" dirty="0"/>
              <a:t>odporovací</a:t>
            </a:r>
          </a:p>
          <a:p>
            <a:pPr marL="0" lvl="0" indent="0">
              <a:buNone/>
            </a:pPr>
            <a:r>
              <a:rPr lang="cs-CZ" sz="3800" b="1" dirty="0" smtClean="0"/>
              <a:t>16. Čárky </a:t>
            </a:r>
            <a:r>
              <a:rPr lang="cs-CZ" sz="3800" b="1" dirty="0"/>
              <a:t>v souvětí jsou napsány správně v bodě:</a:t>
            </a:r>
            <a:endParaRPr lang="cs-CZ" sz="3800" dirty="0"/>
          </a:p>
          <a:p>
            <a:r>
              <a:rPr lang="cs-CZ" sz="3800" dirty="0"/>
              <a:t>Umění jednat s lidmi, není nikomu vrozeno i když některé základní předpoklady jsou již geneticky dány.</a:t>
            </a:r>
          </a:p>
          <a:p>
            <a:r>
              <a:rPr lang="cs-CZ" sz="3800" dirty="0"/>
              <a:t> Neslibuj co nemůžeš splnit, nebo tě lidé začnou považovat za nespolehlivého.</a:t>
            </a:r>
          </a:p>
          <a:p>
            <a:r>
              <a:rPr lang="cs-CZ" sz="3800" dirty="0"/>
              <a:t>Poradili mu, aby se napříště zdržel všech nevhodných </a:t>
            </a:r>
            <a:r>
              <a:rPr lang="cs-CZ" sz="3800" dirty="0" smtClean="0"/>
              <a:t>poznámek.</a:t>
            </a:r>
          </a:p>
          <a:p>
            <a:pPr marL="0" lvl="0" indent="0">
              <a:buNone/>
            </a:pPr>
            <a:r>
              <a:rPr lang="cs-CZ" sz="3800" b="1" dirty="0" smtClean="0"/>
              <a:t>17. Čárky v souvětí jsou napsány chybně v bodě:</a:t>
            </a:r>
            <a:endParaRPr lang="cs-CZ" sz="3800" dirty="0" smtClean="0"/>
          </a:p>
          <a:p>
            <a:r>
              <a:rPr lang="cs-CZ" sz="3800" dirty="0" smtClean="0"/>
              <a:t> </a:t>
            </a:r>
            <a:r>
              <a:rPr lang="cs-CZ" sz="3800" dirty="0"/>
              <a:t>První krůčky k vynalezení digitální fotografie se uskutečnily v roce 1951, když bylo vynalezeno zařízení, které ukládá televizní signál na magnetické pásky v digitální podobě.</a:t>
            </a:r>
          </a:p>
          <a:p>
            <a:r>
              <a:rPr lang="cs-CZ" sz="3800" dirty="0"/>
              <a:t> Opravdová digitální fotografie, tak jak ji známe dnes, se dostala ke slovu až v roce 1986.</a:t>
            </a:r>
          </a:p>
          <a:p>
            <a:r>
              <a:rPr lang="cs-CZ" sz="3800" dirty="0"/>
              <a:t> Po staletí člověk přetvářel zemský povrch budoval impozantní stavby kopal tunely, přemísťoval tisíce tun země a kamení, aby tvořil svět podle svých nejsmělejších představ.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402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 fontScale="32500" lnSpcReduction="20000"/>
          </a:bodyPr>
          <a:lstStyle/>
          <a:p>
            <a:r>
              <a:rPr lang="cs-CZ" b="1" dirty="0"/>
              <a:t>ŘEŠENÍ</a:t>
            </a:r>
            <a:endParaRPr lang="cs-CZ" dirty="0"/>
          </a:p>
          <a:p>
            <a:pPr marL="0" lvl="0" indent="0">
              <a:buNone/>
            </a:pPr>
            <a:r>
              <a:rPr lang="cs-CZ" b="1" dirty="0" smtClean="0"/>
              <a:t>1. Kolik </a:t>
            </a:r>
            <a:r>
              <a:rPr lang="cs-CZ" b="1" dirty="0"/>
              <a:t>významových poměrů rozlišujeme?</a:t>
            </a:r>
            <a:endParaRPr lang="cs-CZ" dirty="0"/>
          </a:p>
          <a:p>
            <a:r>
              <a:rPr lang="cs-CZ" dirty="0"/>
              <a:t>4</a:t>
            </a:r>
          </a:p>
          <a:p>
            <a:r>
              <a:rPr lang="cs-CZ" dirty="0"/>
              <a:t>5</a:t>
            </a:r>
          </a:p>
          <a:p>
            <a:r>
              <a:rPr lang="cs-CZ" dirty="0"/>
              <a:t>6</a:t>
            </a:r>
          </a:p>
          <a:p>
            <a:pPr marL="0" lvl="0" indent="0">
              <a:buNone/>
            </a:pPr>
            <a:r>
              <a:rPr lang="cs-CZ" b="1" dirty="0" smtClean="0"/>
              <a:t>2. Spojky </a:t>
            </a:r>
            <a:r>
              <a:rPr lang="cs-CZ" b="1" dirty="0"/>
              <a:t>poměru důsledkového jsou:</a:t>
            </a:r>
            <a:endParaRPr lang="cs-CZ" dirty="0"/>
          </a:p>
          <a:p>
            <a:r>
              <a:rPr lang="cs-CZ" dirty="0"/>
              <a:t>proto, a proto, tedy</a:t>
            </a:r>
          </a:p>
          <a:p>
            <a:r>
              <a:rPr lang="cs-CZ" dirty="0"/>
              <a:t>neboť, vždyť, totiž</a:t>
            </a:r>
          </a:p>
          <a:p>
            <a:r>
              <a:rPr lang="cs-CZ" dirty="0"/>
              <a:t>protože, poněvadž</a:t>
            </a:r>
          </a:p>
          <a:p>
            <a:pPr marL="0" lvl="0" indent="0">
              <a:buNone/>
            </a:pPr>
            <a:r>
              <a:rPr lang="cs-CZ" b="1" dirty="0" smtClean="0"/>
              <a:t>3. Věty </a:t>
            </a:r>
            <a:r>
              <a:rPr lang="cs-CZ" b="1" dirty="0"/>
              <a:t>hlavní v poměru slučovacím nejsou v bodě:</a:t>
            </a:r>
            <a:endParaRPr lang="cs-CZ" dirty="0"/>
          </a:p>
          <a:p>
            <a:r>
              <a:rPr lang="cs-CZ" dirty="0"/>
              <a:t>Nepřišel Petr ani Honza nedorazil.</a:t>
            </a:r>
          </a:p>
          <a:p>
            <a:r>
              <a:rPr lang="cs-CZ" dirty="0"/>
              <a:t>Přišel Petr a Honza také.</a:t>
            </a:r>
          </a:p>
          <a:p>
            <a:r>
              <a:rPr lang="cs-CZ" dirty="0"/>
              <a:t>Přišel Honza a Petr dorazil později.</a:t>
            </a:r>
          </a:p>
          <a:p>
            <a:pPr marL="0" lvl="0" indent="0">
              <a:buNone/>
            </a:pPr>
            <a:r>
              <a:rPr lang="cs-CZ" b="1" dirty="0" smtClean="0"/>
              <a:t>4. Věty </a:t>
            </a:r>
            <a:r>
              <a:rPr lang="cs-CZ" b="1" dirty="0"/>
              <a:t>hlavní v poměru vylučovacím najdeme v bodě:</a:t>
            </a:r>
            <a:endParaRPr lang="cs-CZ" dirty="0"/>
          </a:p>
          <a:p>
            <a:r>
              <a:rPr lang="cs-CZ" dirty="0"/>
              <a:t>Buď přijede vlakem, nebo autem.</a:t>
            </a:r>
          </a:p>
          <a:p>
            <a:r>
              <a:rPr lang="cs-CZ" dirty="0"/>
              <a:t> Přijede vlakem, auto má rozbité.</a:t>
            </a:r>
          </a:p>
          <a:p>
            <a:r>
              <a:rPr lang="cs-CZ" dirty="0"/>
              <a:t>Buď přijede vlakem, nebo přijde pěšky.</a:t>
            </a:r>
          </a:p>
          <a:p>
            <a:pPr marL="0" lvl="0" indent="0">
              <a:buNone/>
            </a:pPr>
            <a:r>
              <a:rPr lang="cs-CZ" b="1" dirty="0" smtClean="0"/>
              <a:t>5. Přišel </a:t>
            </a:r>
            <a:r>
              <a:rPr lang="cs-CZ" b="1" dirty="0"/>
              <a:t>pozdě na odpolední vyučování, neboť se zapovídat s bývalým spolužákem. Poměr mezi VH je:</a:t>
            </a:r>
            <a:endParaRPr lang="cs-CZ" dirty="0"/>
          </a:p>
          <a:p>
            <a:r>
              <a:rPr lang="cs-CZ" dirty="0"/>
              <a:t>příčinný</a:t>
            </a:r>
          </a:p>
          <a:p>
            <a:r>
              <a:rPr lang="cs-CZ" dirty="0"/>
              <a:t> odporovací </a:t>
            </a:r>
          </a:p>
          <a:p>
            <a:r>
              <a:rPr lang="cs-CZ" dirty="0"/>
              <a:t> důsledkový</a:t>
            </a:r>
          </a:p>
          <a:p>
            <a:pPr marL="0" lvl="0" indent="0">
              <a:buNone/>
            </a:pPr>
            <a:r>
              <a:rPr lang="cs-CZ" b="1" dirty="0" smtClean="0"/>
              <a:t>6. Zapovídal </a:t>
            </a:r>
            <a:r>
              <a:rPr lang="cs-CZ" b="1" dirty="0"/>
              <a:t>se se spolužákem, přišel tedy pozdě. Poměr mezi VH je:</a:t>
            </a:r>
            <a:endParaRPr lang="cs-CZ" dirty="0"/>
          </a:p>
          <a:p>
            <a:r>
              <a:rPr lang="cs-CZ" dirty="0"/>
              <a:t> důsledkový </a:t>
            </a:r>
          </a:p>
          <a:p>
            <a:r>
              <a:rPr lang="cs-CZ" dirty="0"/>
              <a:t> slučovací</a:t>
            </a:r>
          </a:p>
          <a:p>
            <a:r>
              <a:rPr lang="cs-CZ" dirty="0"/>
              <a:t>stupňovací</a:t>
            </a:r>
          </a:p>
          <a:p>
            <a:pPr marL="0" lvl="0" indent="0">
              <a:buNone/>
            </a:pPr>
            <a:r>
              <a:rPr lang="cs-CZ" b="1" dirty="0" smtClean="0"/>
              <a:t>7. Poměr </a:t>
            </a:r>
            <a:r>
              <a:rPr lang="cs-CZ" b="1" dirty="0"/>
              <a:t>stupňovací je mezi větami hlavními v bodě:</a:t>
            </a:r>
            <a:endParaRPr lang="cs-CZ" dirty="0"/>
          </a:p>
          <a:p>
            <a:r>
              <a:rPr lang="cs-CZ" dirty="0"/>
              <a:t> Koupíme si lyže, ba dokonce snowboard.</a:t>
            </a:r>
          </a:p>
          <a:p>
            <a:r>
              <a:rPr lang="cs-CZ" dirty="0"/>
              <a:t> Koupíme si lyže, možná i snowboard.</a:t>
            </a:r>
          </a:p>
          <a:p>
            <a:r>
              <a:rPr lang="cs-CZ" dirty="0"/>
              <a:t>Koupíme si lyže, ba dokonce na snowboard zbyde.</a:t>
            </a:r>
          </a:p>
          <a:p>
            <a:pPr marL="0" lvl="0" indent="0">
              <a:buNone/>
            </a:pPr>
            <a:r>
              <a:rPr lang="cs-CZ" b="1" dirty="0" smtClean="0"/>
              <a:t>8. Hned </a:t>
            </a:r>
            <a:r>
              <a:rPr lang="cs-CZ" b="1" dirty="0"/>
              <a:t>přinesl babičce nákup, hned pomáhal dědovi na zahradě. Poměr mezi větami hlavními je:</a:t>
            </a:r>
            <a:endParaRPr lang="cs-CZ" dirty="0"/>
          </a:p>
          <a:p>
            <a:r>
              <a:rPr lang="cs-CZ" dirty="0"/>
              <a:t>slučovací</a:t>
            </a:r>
          </a:p>
          <a:p>
            <a:r>
              <a:rPr lang="cs-CZ" dirty="0"/>
              <a:t> stupňovací</a:t>
            </a:r>
          </a:p>
          <a:p>
            <a:r>
              <a:rPr lang="cs-CZ" dirty="0"/>
              <a:t> vylučovací</a:t>
            </a:r>
          </a:p>
          <a:p>
            <a:pPr marL="0" lvl="0" indent="0">
              <a:buNone/>
            </a:pPr>
            <a:r>
              <a:rPr lang="cs-CZ" b="1" dirty="0" smtClean="0"/>
              <a:t>9. Nejčastější </a:t>
            </a:r>
            <a:r>
              <a:rPr lang="cs-CZ" b="1" dirty="0"/>
              <a:t>spojkou poměru odporovacího je:</a:t>
            </a:r>
            <a:endParaRPr lang="cs-CZ" dirty="0"/>
          </a:p>
          <a:p>
            <a:r>
              <a:rPr lang="cs-CZ" dirty="0"/>
              <a:t>ba dokonce</a:t>
            </a:r>
          </a:p>
          <a:p>
            <a:r>
              <a:rPr lang="cs-CZ" dirty="0"/>
              <a:t>a proto</a:t>
            </a:r>
          </a:p>
          <a:p>
            <a:r>
              <a:rPr lang="cs-CZ" dirty="0"/>
              <a:t>ale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42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>
            <a:normAutofit fontScale="32500" lnSpcReduction="20000"/>
          </a:bodyPr>
          <a:lstStyle/>
          <a:p>
            <a:pPr marL="0" lvl="0" indent="0">
              <a:buNone/>
            </a:pPr>
            <a:r>
              <a:rPr lang="cs-CZ" b="1" dirty="0" smtClean="0"/>
              <a:t>10. Věty </a:t>
            </a:r>
            <a:r>
              <a:rPr lang="cs-CZ" b="1" dirty="0"/>
              <a:t>hlavní oddělujeme čárkou:</a:t>
            </a:r>
            <a:endParaRPr lang="cs-CZ" dirty="0"/>
          </a:p>
          <a:p>
            <a:r>
              <a:rPr lang="cs-CZ" dirty="0"/>
              <a:t>vždy</a:t>
            </a:r>
          </a:p>
          <a:p>
            <a:r>
              <a:rPr lang="cs-CZ" dirty="0"/>
              <a:t>jen když nejsou spojeny spojkami</a:t>
            </a:r>
          </a:p>
          <a:p>
            <a:r>
              <a:rPr lang="cs-CZ" dirty="0"/>
              <a:t>vždy. Výjimkou jsou spojky a, i, či, ani, nebo v poměru slučovacím</a:t>
            </a:r>
          </a:p>
          <a:p>
            <a:pPr marL="0" lvl="0" indent="0">
              <a:buNone/>
            </a:pPr>
            <a:r>
              <a:rPr lang="cs-CZ" b="1" dirty="0" smtClean="0"/>
              <a:t>11. Půjdeme </a:t>
            </a:r>
            <a:r>
              <a:rPr lang="cs-CZ" b="1" dirty="0"/>
              <a:t>do parku nebo se budeme dívat na televizi nebo zvládneme oboje? Kolik čárek doplníš?</a:t>
            </a:r>
            <a:endParaRPr lang="cs-CZ" dirty="0"/>
          </a:p>
          <a:p>
            <a:r>
              <a:rPr lang="cs-CZ" dirty="0"/>
              <a:t>dvě</a:t>
            </a:r>
          </a:p>
          <a:p>
            <a:r>
              <a:rPr lang="cs-CZ" dirty="0"/>
              <a:t>jednu</a:t>
            </a:r>
          </a:p>
          <a:p>
            <a:r>
              <a:rPr lang="cs-CZ" dirty="0"/>
              <a:t>žádnou</a:t>
            </a:r>
          </a:p>
          <a:p>
            <a:pPr marL="0" lvl="0" indent="0">
              <a:buNone/>
            </a:pPr>
            <a:r>
              <a:rPr lang="cs-CZ" b="1" dirty="0" smtClean="0"/>
              <a:t>12. Zabiješ </a:t>
            </a:r>
            <a:r>
              <a:rPr lang="cs-CZ" b="1" dirty="0"/>
              <a:t>draka nebo budeš o hlavu kratší. Doplníš čárku?</a:t>
            </a:r>
            <a:endParaRPr lang="cs-CZ" dirty="0"/>
          </a:p>
          <a:p>
            <a:r>
              <a:rPr lang="cs-CZ" dirty="0"/>
              <a:t>ano, jednu</a:t>
            </a:r>
          </a:p>
          <a:p>
            <a:r>
              <a:rPr lang="cs-CZ" dirty="0"/>
              <a:t>ne</a:t>
            </a:r>
          </a:p>
          <a:p>
            <a:r>
              <a:rPr lang="cs-CZ" dirty="0"/>
              <a:t>může být, ale nemusí</a:t>
            </a:r>
          </a:p>
          <a:p>
            <a:pPr marL="0" lvl="0" indent="0">
              <a:buNone/>
            </a:pPr>
            <a:r>
              <a:rPr lang="cs-CZ" b="1" dirty="0" smtClean="0"/>
              <a:t>13. Na </a:t>
            </a:r>
            <a:r>
              <a:rPr lang="cs-CZ" b="1" dirty="0"/>
              <a:t>kterém řádku nejsou všechny spojky od jednoho významového poměru:</a:t>
            </a:r>
            <a:endParaRPr lang="cs-CZ" dirty="0"/>
          </a:p>
          <a:p>
            <a:r>
              <a:rPr lang="cs-CZ" dirty="0"/>
              <a:t>ani, pak, a, hned, i</a:t>
            </a:r>
          </a:p>
          <a:p>
            <a:r>
              <a:rPr lang="cs-CZ" dirty="0"/>
              <a:t>tedy, proto, tudíž, tak</a:t>
            </a:r>
          </a:p>
          <a:p>
            <a:r>
              <a:rPr lang="cs-CZ" dirty="0"/>
              <a:t>ale, avšak, totiž, však</a:t>
            </a:r>
          </a:p>
          <a:p>
            <a:pPr marL="0" lvl="0" indent="0">
              <a:buNone/>
            </a:pPr>
            <a:r>
              <a:rPr lang="cs-CZ" b="1" dirty="0" smtClean="0"/>
              <a:t>14. Nic </a:t>
            </a:r>
            <a:r>
              <a:rPr lang="cs-CZ" b="1" dirty="0"/>
              <a:t>ji nebolí, nic ji netrápí. Poměr mezi větami hlavními je:</a:t>
            </a:r>
            <a:endParaRPr lang="cs-CZ" dirty="0"/>
          </a:p>
          <a:p>
            <a:r>
              <a:rPr lang="cs-CZ" dirty="0"/>
              <a:t>slučovací</a:t>
            </a:r>
          </a:p>
          <a:p>
            <a:r>
              <a:rPr lang="cs-CZ" dirty="0"/>
              <a:t>stupňovací</a:t>
            </a:r>
          </a:p>
          <a:p>
            <a:r>
              <a:rPr lang="cs-CZ" dirty="0"/>
              <a:t>odporovací</a:t>
            </a:r>
          </a:p>
          <a:p>
            <a:pPr marL="0" lvl="0" indent="0">
              <a:buNone/>
            </a:pPr>
            <a:r>
              <a:rPr lang="cs-CZ" b="1" dirty="0" smtClean="0"/>
              <a:t>15. Nestihl </a:t>
            </a:r>
            <a:r>
              <a:rPr lang="cs-CZ" b="1" dirty="0"/>
              <a:t>napsat domácí úkoly, dokonce nešel na trénink. Poměr mezi větami hlavními je:</a:t>
            </a:r>
            <a:endParaRPr lang="cs-CZ" dirty="0"/>
          </a:p>
          <a:p>
            <a:r>
              <a:rPr lang="cs-CZ" dirty="0"/>
              <a:t>slučovací</a:t>
            </a:r>
          </a:p>
          <a:p>
            <a:r>
              <a:rPr lang="cs-CZ" dirty="0"/>
              <a:t>stupňovací</a:t>
            </a:r>
          </a:p>
          <a:p>
            <a:r>
              <a:rPr lang="cs-CZ" dirty="0"/>
              <a:t>odporovací</a:t>
            </a:r>
          </a:p>
          <a:p>
            <a:pPr marL="0" lvl="0" indent="0">
              <a:buNone/>
            </a:pPr>
            <a:r>
              <a:rPr lang="cs-CZ" b="1" dirty="0" smtClean="0"/>
              <a:t>16. Čárky </a:t>
            </a:r>
            <a:r>
              <a:rPr lang="cs-CZ" b="1" dirty="0"/>
              <a:t>v souvětí jsou napsány správně v bodě:</a:t>
            </a:r>
            <a:endParaRPr lang="cs-CZ" dirty="0"/>
          </a:p>
          <a:p>
            <a:r>
              <a:rPr lang="cs-CZ" dirty="0"/>
              <a:t>Umění jednat s lidmi, není nikomu vrozeno i když některé základní předpoklady jsou již geneticky dány.</a:t>
            </a:r>
          </a:p>
          <a:p>
            <a:r>
              <a:rPr lang="cs-CZ" dirty="0"/>
              <a:t> Neslibuj co nemůžeš splnit, nebo tě lidé začnou považovat za nespolehlivého.</a:t>
            </a:r>
          </a:p>
          <a:p>
            <a:r>
              <a:rPr lang="cs-CZ" dirty="0"/>
              <a:t>Poradili mu, aby se napříště zdržel všech nevhodných poznámek.</a:t>
            </a:r>
          </a:p>
          <a:p>
            <a:pPr marL="0" lvl="0" indent="0">
              <a:buNone/>
            </a:pPr>
            <a:r>
              <a:rPr lang="cs-CZ" b="1" dirty="0" smtClean="0"/>
              <a:t>17. Čárky </a:t>
            </a:r>
            <a:r>
              <a:rPr lang="cs-CZ" b="1" dirty="0"/>
              <a:t>v souvětí jsou napsány chybně v bodě:</a:t>
            </a:r>
            <a:endParaRPr lang="cs-CZ" dirty="0"/>
          </a:p>
          <a:p>
            <a:r>
              <a:rPr lang="cs-CZ" dirty="0"/>
              <a:t> První krůčky k vynalezení digitální fotografie se uskutečnily v roce 1951, když bylo vynalezeno zařízení, které ukládá televizní signál na magnetické pásky v digitální podobě.</a:t>
            </a:r>
          </a:p>
          <a:p>
            <a:r>
              <a:rPr lang="cs-CZ" dirty="0"/>
              <a:t> Opravdová digitální fotografie, tak jak ji známe dnes, se dostala ke slovu až v roce 1986.</a:t>
            </a:r>
          </a:p>
          <a:p>
            <a:r>
              <a:rPr lang="cs-CZ" dirty="0"/>
              <a:t> Po staletí člověk přetvářel zemský povrch budoval impozantní stavby kopal tunely, přemísťoval tisíce tun země a kamení, aby tvořil svět podle svých nejsmělejších představ.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010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i="1" dirty="0"/>
              <a:t>zdroje: http://testy.nanic.cz/testy/cestina/pomery-mezi-hlavnimi-vetami/</a:t>
            </a:r>
            <a:br>
              <a:rPr lang="cs-CZ" sz="2000" i="1" dirty="0"/>
            </a:br>
            <a:r>
              <a:rPr lang="cs-CZ" sz="2000" i="1" dirty="0">
                <a:hlinkClick r:id="rId2"/>
              </a:rPr>
              <a:t>http://ucebnice.fraus.cz/rozsireni/on-line-podpora-cesky-jazyk</a:t>
            </a:r>
            <a:r>
              <a:rPr lang="cs-CZ" sz="2000" i="1" dirty="0" smtClean="0">
                <a:hlinkClick r:id="rId2"/>
              </a:rPr>
              <a:t>/</a:t>
            </a:r>
            <a:endParaRPr lang="cs-CZ" sz="2000" i="1" dirty="0" smtClean="0"/>
          </a:p>
          <a:p>
            <a:r>
              <a:rPr lang="cs-CZ" sz="2000" dirty="0"/>
              <a:t>Použité zdroje:</a:t>
            </a:r>
          </a:p>
          <a:p>
            <a:r>
              <a:rPr lang="cs-CZ" sz="2000" dirty="0"/>
              <a:t>Opakujeme češtinu v 8. ročníku (1. díl), nakladatelství Nová škola</a:t>
            </a:r>
          </a:p>
          <a:p>
            <a:r>
              <a:rPr lang="cs-CZ" sz="2000" dirty="0" smtClean="0"/>
              <a:t>Český </a:t>
            </a:r>
            <a:r>
              <a:rPr lang="cs-CZ" sz="2000" dirty="0"/>
              <a:t>jazyk 8, učebnice pro základní školy a víceletá gymnázia, nakladatelství  Fraus 2005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075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3792" y="332656"/>
            <a:ext cx="7772400" cy="3456384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VÝZNAMOVÉ POMĚRY</a:t>
            </a:r>
            <a:b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mezi souřadně spojenými </a:t>
            </a:r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větami hlavními</a:t>
            </a:r>
            <a:endParaRPr lang="cs-CZ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vcerna\AppData\Local\Microsoft\Windows\Temporary Internet Files\Content.IE5\HPWR9K0K\MP90017894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323" y="3836462"/>
            <a:ext cx="559844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91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Přehled souřadných poměrů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1. SLUČOVACÍ   </a:t>
            </a:r>
            <a:endParaRPr lang="cs-CZ" sz="4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sz="2400" dirty="0" smtClean="0"/>
              <a:t>Věty se k sobě prostě přiřazují, jsou významově rovnocenné.</a:t>
            </a:r>
          </a:p>
          <a:p>
            <a:r>
              <a:rPr lang="cs-CZ" sz="2400" dirty="0" smtClean="0"/>
              <a:t>Spojky: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a, i, nebo</a:t>
            </a:r>
            <a:r>
              <a:rPr lang="cs-CZ" sz="2400" dirty="0" smtClean="0"/>
              <a:t>, také, též, pak, potom, ani-ani, jak-tak, jednak-jednak, dílem-dílem</a:t>
            </a:r>
          </a:p>
          <a:p>
            <a:r>
              <a:rPr lang="cs-CZ" sz="2400" dirty="0" smtClean="0"/>
              <a:t>Interpunkce: Před a, i, ani, nebo(anebo), či se ve významu slučovacím 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čárka nepíše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Př. Ráda cestuji a poznávám jiné země.</a:t>
            </a:r>
          </a:p>
          <a:p>
            <a:r>
              <a:rPr lang="cs-CZ" sz="2400" dirty="0" smtClean="0"/>
              <a:t>(</a:t>
            </a:r>
            <a:r>
              <a:rPr lang="cs-CZ" sz="2400" i="1" dirty="0" smtClean="0"/>
              <a:t>Vymyslete další příklady)</a:t>
            </a:r>
            <a:endParaRPr lang="cs-CZ" sz="2400" dirty="0"/>
          </a:p>
        </p:txBody>
      </p:sp>
      <p:sp>
        <p:nvSpPr>
          <p:cNvPr id="4" name="Plus 3"/>
          <p:cNvSpPr/>
          <p:nvPr/>
        </p:nvSpPr>
        <p:spPr>
          <a:xfrm>
            <a:off x="3203848" y="1556792"/>
            <a:ext cx="648072" cy="626368"/>
          </a:xfrm>
          <a:prstGeom prst="mathPlus">
            <a:avLst>
              <a:gd name="adj1" fmla="val 71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34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Přehled souřadných poměrů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2. STUPŇOVACÍ </a:t>
            </a:r>
          </a:p>
          <a:p>
            <a:r>
              <a:rPr lang="cs-CZ" sz="2400" dirty="0" smtClean="0"/>
              <a:t>Druhá věta stupňuje význam věty první.</a:t>
            </a:r>
          </a:p>
          <a:p>
            <a:r>
              <a:rPr lang="cs-CZ" sz="2400" dirty="0" smtClean="0"/>
              <a:t>Spojky: </a:t>
            </a:r>
            <a:r>
              <a:rPr lang="cs-CZ" sz="2400" dirty="0" smtClean="0">
                <a:solidFill>
                  <a:schemeClr val="accent3">
                    <a:lumMod val="75000"/>
                  </a:schemeClr>
                </a:solidFill>
              </a:rPr>
              <a:t>ba, ba i, dokonce i</a:t>
            </a:r>
            <a:r>
              <a:rPr lang="cs-CZ" sz="2400" dirty="0" smtClean="0"/>
              <a:t>, nejen-ale, nejen-nýbrž…</a:t>
            </a:r>
          </a:p>
          <a:p>
            <a:r>
              <a:rPr lang="cs-CZ" sz="2400" dirty="0" smtClean="0"/>
              <a:t>Interpunkce:  Před spojkami v poměru stupňovacím </a:t>
            </a:r>
            <a:r>
              <a:rPr lang="cs-CZ" sz="2400" dirty="0" smtClean="0">
                <a:solidFill>
                  <a:schemeClr val="accent3">
                    <a:lumMod val="75000"/>
                  </a:schemeClr>
                </a:solidFill>
              </a:rPr>
              <a:t>čárku píšeme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Př. Navštívil nejen Kanadu, ale letěl i do Jižní Ameriky.</a:t>
            </a:r>
          </a:p>
          <a:p>
            <a:r>
              <a:rPr lang="cs-CZ" sz="2400" i="1" dirty="0" smtClean="0"/>
              <a:t>(Vymysli další příklady.)</a:t>
            </a:r>
            <a:endParaRPr lang="cs-CZ" sz="2400" i="1" dirty="0"/>
          </a:p>
        </p:txBody>
      </p:sp>
      <p:cxnSp>
        <p:nvCxnSpPr>
          <p:cNvPr id="5" name="Pravoúhlá spojnice 4"/>
          <p:cNvCxnSpPr/>
          <p:nvPr/>
        </p:nvCxnSpPr>
        <p:spPr>
          <a:xfrm rot="10800000" flipV="1">
            <a:off x="3708171" y="1770017"/>
            <a:ext cx="648072" cy="2286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21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Přehled souřadných poměrů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3. ODPOROVACÍ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cs-CZ" dirty="0"/>
              <a:t>Druhá věta </a:t>
            </a:r>
            <a:r>
              <a:rPr lang="cs-CZ" dirty="0" smtClean="0"/>
              <a:t>odporuje větě </a:t>
            </a:r>
            <a:r>
              <a:rPr lang="cs-CZ" dirty="0"/>
              <a:t>první.</a:t>
            </a:r>
          </a:p>
          <a:p>
            <a:r>
              <a:rPr lang="cs-CZ" dirty="0"/>
              <a:t>Spojky: 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ale, a, avšak, však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dirty="0" smtClean="0"/>
              <a:t>jenže, leč, nýbrž…</a:t>
            </a:r>
            <a:endParaRPr lang="cs-CZ" dirty="0"/>
          </a:p>
          <a:p>
            <a:r>
              <a:rPr lang="cs-CZ" dirty="0"/>
              <a:t>Interpunkce:  Před spojkami v poměru </a:t>
            </a:r>
            <a:r>
              <a:rPr lang="cs-CZ" dirty="0" smtClean="0"/>
              <a:t>odporovacím 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čárku píšeme</a:t>
            </a:r>
            <a:r>
              <a:rPr lang="cs-CZ" dirty="0"/>
              <a:t>.</a:t>
            </a:r>
          </a:p>
          <a:p>
            <a:r>
              <a:rPr lang="cs-CZ" dirty="0"/>
              <a:t>Př. </a:t>
            </a:r>
            <a:r>
              <a:rPr lang="cs-CZ" dirty="0" smtClean="0"/>
              <a:t>Bolelo ho v zádech, ale cvičil bez ustání dál.</a:t>
            </a:r>
            <a:endParaRPr lang="cs-CZ" dirty="0"/>
          </a:p>
          <a:p>
            <a:r>
              <a:rPr lang="cs-CZ" i="1" dirty="0"/>
              <a:t>(Vymysli další příklady.)</a:t>
            </a:r>
          </a:p>
          <a:p>
            <a:endParaRPr lang="cs-CZ" dirty="0"/>
          </a:p>
        </p:txBody>
      </p:sp>
      <p:sp>
        <p:nvSpPr>
          <p:cNvPr id="4" name="Plus 3"/>
          <p:cNvSpPr/>
          <p:nvPr/>
        </p:nvSpPr>
        <p:spPr>
          <a:xfrm rot="19038199">
            <a:off x="3658284" y="1462725"/>
            <a:ext cx="770875" cy="792088"/>
          </a:xfrm>
          <a:prstGeom prst="mathPlus">
            <a:avLst>
              <a:gd name="adj1" fmla="val 105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15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Přehled souřadných poměrů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4. VYLUČOVACÍ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 smtClean="0"/>
              <a:t>Jedna věta vylučuje platnost věty druhé.</a:t>
            </a:r>
            <a:endParaRPr lang="cs-CZ" dirty="0"/>
          </a:p>
          <a:p>
            <a:r>
              <a:rPr lang="cs-CZ" dirty="0"/>
              <a:t>Spojky: </a:t>
            </a:r>
            <a:r>
              <a:rPr lang="cs-CZ" dirty="0" smtClean="0">
                <a:solidFill>
                  <a:srgbClr val="FF0000"/>
                </a:solidFill>
              </a:rPr>
              <a:t>nebo, anebo, buď-buď, buď-anebo</a:t>
            </a:r>
            <a:r>
              <a:rPr lang="cs-CZ" dirty="0" smtClean="0"/>
              <a:t>…</a:t>
            </a:r>
            <a:endParaRPr lang="cs-CZ" dirty="0"/>
          </a:p>
          <a:p>
            <a:r>
              <a:rPr lang="cs-CZ" dirty="0"/>
              <a:t>Interpunkce:  Před spojkami v poměru </a:t>
            </a:r>
            <a:r>
              <a:rPr lang="cs-CZ" dirty="0" smtClean="0"/>
              <a:t>vylučovacím </a:t>
            </a:r>
            <a:r>
              <a:rPr lang="cs-CZ" dirty="0">
                <a:solidFill>
                  <a:srgbClr val="FF0000"/>
                </a:solidFill>
              </a:rPr>
              <a:t>čárku píšeme</a:t>
            </a:r>
            <a:r>
              <a:rPr lang="cs-CZ" dirty="0" smtClean="0"/>
              <a:t>. Ale </a:t>
            </a:r>
            <a:r>
              <a:rPr lang="cs-CZ" dirty="0" smtClean="0">
                <a:solidFill>
                  <a:srgbClr val="FF0000"/>
                </a:solidFill>
              </a:rPr>
              <a:t>pozor</a:t>
            </a:r>
            <a:r>
              <a:rPr lang="cs-CZ" dirty="0" smtClean="0"/>
              <a:t>, pokud jsou tyto spojky použity v poměru slabě vylučovacím (tzn. že mohou platit obě možnosti) čárku nepíšeme. Př. V zimě nosím kabát nebo si oblékám teplý kožich.</a:t>
            </a:r>
            <a:endParaRPr lang="cs-CZ" dirty="0"/>
          </a:p>
          <a:p>
            <a:r>
              <a:rPr lang="cs-CZ" dirty="0"/>
              <a:t>Př. </a:t>
            </a:r>
            <a:r>
              <a:rPr lang="cs-CZ" dirty="0" smtClean="0"/>
              <a:t>Na prázdniny pojedu k babičce, nebo zůstanu doma s maminkou.</a:t>
            </a:r>
            <a:endParaRPr lang="cs-CZ" dirty="0"/>
          </a:p>
          <a:p>
            <a:r>
              <a:rPr lang="cs-CZ" i="1" dirty="0"/>
              <a:t>(Vymysli další příklady</a:t>
            </a:r>
            <a:r>
              <a:rPr lang="cs-CZ" i="1" dirty="0" smtClean="0"/>
              <a:t>.)</a:t>
            </a:r>
          </a:p>
          <a:p>
            <a:pPr marL="0" indent="0">
              <a:buNone/>
            </a:pPr>
            <a:endParaRPr lang="cs-CZ" i="1" dirty="0"/>
          </a:p>
          <a:p>
            <a:endParaRPr lang="cs-CZ" dirty="0"/>
          </a:p>
        </p:txBody>
      </p:sp>
      <p:sp>
        <p:nvSpPr>
          <p:cNvPr id="15" name="Volný tvar 14"/>
          <p:cNvSpPr/>
          <p:nvPr/>
        </p:nvSpPr>
        <p:spPr>
          <a:xfrm>
            <a:off x="3268301" y="1629624"/>
            <a:ext cx="727635" cy="316871"/>
          </a:xfrm>
          <a:custGeom>
            <a:avLst/>
            <a:gdLst>
              <a:gd name="connsiteX0" fmla="*/ 0 w 1095469"/>
              <a:gd name="connsiteY0" fmla="*/ 276130 h 316871"/>
              <a:gd name="connsiteX1" fmla="*/ 9053 w 1095469"/>
              <a:gd name="connsiteY1" fmla="*/ 199176 h 316871"/>
              <a:gd name="connsiteX2" fmla="*/ 13580 w 1095469"/>
              <a:gd name="connsiteY2" fmla="*/ 185596 h 316871"/>
              <a:gd name="connsiteX3" fmla="*/ 22634 w 1095469"/>
              <a:gd name="connsiteY3" fmla="*/ 176542 h 316871"/>
              <a:gd name="connsiteX4" fmla="*/ 31687 w 1095469"/>
              <a:gd name="connsiteY4" fmla="*/ 149382 h 316871"/>
              <a:gd name="connsiteX5" fmla="*/ 40741 w 1095469"/>
              <a:gd name="connsiteY5" fmla="*/ 140328 h 316871"/>
              <a:gd name="connsiteX6" fmla="*/ 49794 w 1095469"/>
              <a:gd name="connsiteY6" fmla="*/ 122222 h 316871"/>
              <a:gd name="connsiteX7" fmla="*/ 81481 w 1095469"/>
              <a:gd name="connsiteY7" fmla="*/ 76954 h 316871"/>
              <a:gd name="connsiteX8" fmla="*/ 95061 w 1095469"/>
              <a:gd name="connsiteY8" fmla="*/ 67901 h 316871"/>
              <a:gd name="connsiteX9" fmla="*/ 104115 w 1095469"/>
              <a:gd name="connsiteY9" fmla="*/ 49794 h 316871"/>
              <a:gd name="connsiteX10" fmla="*/ 122222 w 1095469"/>
              <a:gd name="connsiteY10" fmla="*/ 40740 h 316871"/>
              <a:gd name="connsiteX11" fmla="*/ 162962 w 1095469"/>
              <a:gd name="connsiteY11" fmla="*/ 27160 h 316871"/>
              <a:gd name="connsiteX12" fmla="*/ 172016 w 1095469"/>
              <a:gd name="connsiteY12" fmla="*/ 18107 h 316871"/>
              <a:gd name="connsiteX13" fmla="*/ 212756 w 1095469"/>
              <a:gd name="connsiteY13" fmla="*/ 9053 h 316871"/>
              <a:gd name="connsiteX14" fmla="*/ 226337 w 1095469"/>
              <a:gd name="connsiteY14" fmla="*/ 4526 h 316871"/>
              <a:gd name="connsiteX15" fmla="*/ 289711 w 1095469"/>
              <a:gd name="connsiteY15" fmla="*/ 0 h 316871"/>
              <a:gd name="connsiteX16" fmla="*/ 366665 w 1095469"/>
              <a:gd name="connsiteY16" fmla="*/ 4526 h 316871"/>
              <a:gd name="connsiteX17" fmla="*/ 384772 w 1095469"/>
              <a:gd name="connsiteY17" fmla="*/ 9053 h 316871"/>
              <a:gd name="connsiteX18" fmla="*/ 389299 w 1095469"/>
              <a:gd name="connsiteY18" fmla="*/ 22633 h 316871"/>
              <a:gd name="connsiteX19" fmla="*/ 425513 w 1095469"/>
              <a:gd name="connsiteY19" fmla="*/ 27160 h 316871"/>
              <a:gd name="connsiteX20" fmla="*/ 448147 w 1095469"/>
              <a:gd name="connsiteY20" fmla="*/ 45267 h 316871"/>
              <a:gd name="connsiteX21" fmla="*/ 457200 w 1095469"/>
              <a:gd name="connsiteY21" fmla="*/ 54321 h 316871"/>
              <a:gd name="connsiteX22" fmla="*/ 470780 w 1095469"/>
              <a:gd name="connsiteY22" fmla="*/ 63374 h 316871"/>
              <a:gd name="connsiteX23" fmla="*/ 488887 w 1095469"/>
              <a:gd name="connsiteY23" fmla="*/ 81481 h 316871"/>
              <a:gd name="connsiteX24" fmla="*/ 493414 w 1095469"/>
              <a:gd name="connsiteY24" fmla="*/ 95061 h 316871"/>
              <a:gd name="connsiteX25" fmla="*/ 511521 w 1095469"/>
              <a:gd name="connsiteY25" fmla="*/ 117695 h 316871"/>
              <a:gd name="connsiteX26" fmla="*/ 516048 w 1095469"/>
              <a:gd name="connsiteY26" fmla="*/ 131275 h 316871"/>
              <a:gd name="connsiteX27" fmla="*/ 529628 w 1095469"/>
              <a:gd name="connsiteY27" fmla="*/ 135802 h 316871"/>
              <a:gd name="connsiteX28" fmla="*/ 543208 w 1095469"/>
              <a:gd name="connsiteY28" fmla="*/ 144855 h 316871"/>
              <a:gd name="connsiteX29" fmla="*/ 547735 w 1095469"/>
              <a:gd name="connsiteY29" fmla="*/ 158435 h 316871"/>
              <a:gd name="connsiteX30" fmla="*/ 565842 w 1095469"/>
              <a:gd name="connsiteY30" fmla="*/ 176542 h 316871"/>
              <a:gd name="connsiteX31" fmla="*/ 579422 w 1095469"/>
              <a:gd name="connsiteY31" fmla="*/ 199176 h 316871"/>
              <a:gd name="connsiteX32" fmla="*/ 597529 w 1095469"/>
              <a:gd name="connsiteY32" fmla="*/ 226336 h 316871"/>
              <a:gd name="connsiteX33" fmla="*/ 606582 w 1095469"/>
              <a:gd name="connsiteY33" fmla="*/ 239917 h 316871"/>
              <a:gd name="connsiteX34" fmla="*/ 624689 w 1095469"/>
              <a:gd name="connsiteY34" fmla="*/ 258024 h 316871"/>
              <a:gd name="connsiteX35" fmla="*/ 629216 w 1095469"/>
              <a:gd name="connsiteY35" fmla="*/ 271604 h 316871"/>
              <a:gd name="connsiteX36" fmla="*/ 642796 w 1095469"/>
              <a:gd name="connsiteY36" fmla="*/ 280657 h 316871"/>
              <a:gd name="connsiteX37" fmla="*/ 679010 w 1095469"/>
              <a:gd name="connsiteY37" fmla="*/ 298764 h 316871"/>
              <a:gd name="connsiteX38" fmla="*/ 706170 w 1095469"/>
              <a:gd name="connsiteY38" fmla="*/ 307818 h 316871"/>
              <a:gd name="connsiteX39" fmla="*/ 719750 w 1095469"/>
              <a:gd name="connsiteY39" fmla="*/ 312344 h 316871"/>
              <a:gd name="connsiteX40" fmla="*/ 746911 w 1095469"/>
              <a:gd name="connsiteY40" fmla="*/ 316871 h 316871"/>
              <a:gd name="connsiteX41" fmla="*/ 810285 w 1095469"/>
              <a:gd name="connsiteY41" fmla="*/ 312344 h 316871"/>
              <a:gd name="connsiteX42" fmla="*/ 823865 w 1095469"/>
              <a:gd name="connsiteY42" fmla="*/ 307818 h 316871"/>
              <a:gd name="connsiteX43" fmla="*/ 841972 w 1095469"/>
              <a:gd name="connsiteY43" fmla="*/ 294237 h 316871"/>
              <a:gd name="connsiteX44" fmla="*/ 855552 w 1095469"/>
              <a:gd name="connsiteY44" fmla="*/ 285184 h 316871"/>
              <a:gd name="connsiteX45" fmla="*/ 909873 w 1095469"/>
              <a:gd name="connsiteY45" fmla="*/ 244443 h 316871"/>
              <a:gd name="connsiteX46" fmla="*/ 923453 w 1095469"/>
              <a:gd name="connsiteY46" fmla="*/ 239917 h 316871"/>
              <a:gd name="connsiteX47" fmla="*/ 946087 w 1095469"/>
              <a:gd name="connsiteY47" fmla="*/ 226336 h 316871"/>
              <a:gd name="connsiteX48" fmla="*/ 968721 w 1095469"/>
              <a:gd name="connsiteY48" fmla="*/ 208229 h 316871"/>
              <a:gd name="connsiteX49" fmla="*/ 982301 w 1095469"/>
              <a:gd name="connsiteY49" fmla="*/ 199176 h 316871"/>
              <a:gd name="connsiteX50" fmla="*/ 991354 w 1095469"/>
              <a:gd name="connsiteY50" fmla="*/ 185596 h 316871"/>
              <a:gd name="connsiteX51" fmla="*/ 1000408 w 1095469"/>
              <a:gd name="connsiteY51" fmla="*/ 176542 h 316871"/>
              <a:gd name="connsiteX52" fmla="*/ 1004935 w 1095469"/>
              <a:gd name="connsiteY52" fmla="*/ 162962 h 316871"/>
              <a:gd name="connsiteX53" fmla="*/ 1023042 w 1095469"/>
              <a:gd name="connsiteY53" fmla="*/ 140328 h 316871"/>
              <a:gd name="connsiteX54" fmla="*/ 1036622 w 1095469"/>
              <a:gd name="connsiteY54" fmla="*/ 113168 h 316871"/>
              <a:gd name="connsiteX55" fmla="*/ 1059255 w 1095469"/>
              <a:gd name="connsiteY55" fmla="*/ 90534 h 316871"/>
              <a:gd name="connsiteX56" fmla="*/ 1068309 w 1095469"/>
              <a:gd name="connsiteY56" fmla="*/ 76954 h 316871"/>
              <a:gd name="connsiteX57" fmla="*/ 1072836 w 1095469"/>
              <a:gd name="connsiteY57" fmla="*/ 63374 h 316871"/>
              <a:gd name="connsiteX58" fmla="*/ 1086416 w 1095469"/>
              <a:gd name="connsiteY58" fmla="*/ 54321 h 316871"/>
              <a:gd name="connsiteX59" fmla="*/ 1090943 w 1095469"/>
              <a:gd name="connsiteY59" fmla="*/ 27160 h 316871"/>
              <a:gd name="connsiteX60" fmla="*/ 1095469 w 1095469"/>
              <a:gd name="connsiteY60" fmla="*/ 13580 h 3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095469" h="316871">
                <a:moveTo>
                  <a:pt x="0" y="276130"/>
                </a:moveTo>
                <a:cubicBezTo>
                  <a:pt x="3455" y="231216"/>
                  <a:pt x="246" y="230002"/>
                  <a:pt x="9053" y="199176"/>
                </a:cubicBezTo>
                <a:cubicBezTo>
                  <a:pt x="10364" y="194588"/>
                  <a:pt x="11125" y="189688"/>
                  <a:pt x="13580" y="185596"/>
                </a:cubicBezTo>
                <a:cubicBezTo>
                  <a:pt x="15776" y="181936"/>
                  <a:pt x="19616" y="179560"/>
                  <a:pt x="22634" y="176542"/>
                </a:cubicBezTo>
                <a:cubicBezTo>
                  <a:pt x="25652" y="167489"/>
                  <a:pt x="24939" y="156130"/>
                  <a:pt x="31687" y="149382"/>
                </a:cubicBezTo>
                <a:cubicBezTo>
                  <a:pt x="34705" y="146364"/>
                  <a:pt x="38373" y="143879"/>
                  <a:pt x="40741" y="140328"/>
                </a:cubicBezTo>
                <a:cubicBezTo>
                  <a:pt x="44484" y="134714"/>
                  <a:pt x="46322" y="128008"/>
                  <a:pt x="49794" y="122222"/>
                </a:cubicBezTo>
                <a:cubicBezTo>
                  <a:pt x="52012" y="118525"/>
                  <a:pt x="75291" y="83144"/>
                  <a:pt x="81481" y="76954"/>
                </a:cubicBezTo>
                <a:cubicBezTo>
                  <a:pt x="85328" y="73107"/>
                  <a:pt x="90534" y="70919"/>
                  <a:pt x="95061" y="67901"/>
                </a:cubicBezTo>
                <a:cubicBezTo>
                  <a:pt x="98079" y="61865"/>
                  <a:pt x="99343" y="54566"/>
                  <a:pt x="104115" y="49794"/>
                </a:cubicBezTo>
                <a:cubicBezTo>
                  <a:pt x="108887" y="45022"/>
                  <a:pt x="116363" y="44088"/>
                  <a:pt x="122222" y="40740"/>
                </a:cubicBezTo>
                <a:cubicBezTo>
                  <a:pt x="148430" y="25764"/>
                  <a:pt x="122016" y="33985"/>
                  <a:pt x="162962" y="27160"/>
                </a:cubicBezTo>
                <a:cubicBezTo>
                  <a:pt x="165980" y="24142"/>
                  <a:pt x="168356" y="20303"/>
                  <a:pt x="172016" y="18107"/>
                </a:cubicBezTo>
                <a:cubicBezTo>
                  <a:pt x="181009" y="12712"/>
                  <a:pt x="206462" y="10452"/>
                  <a:pt x="212756" y="9053"/>
                </a:cubicBezTo>
                <a:cubicBezTo>
                  <a:pt x="217414" y="8018"/>
                  <a:pt x="221598" y="5084"/>
                  <a:pt x="226337" y="4526"/>
                </a:cubicBezTo>
                <a:cubicBezTo>
                  <a:pt x="247370" y="2052"/>
                  <a:pt x="268586" y="1509"/>
                  <a:pt x="289711" y="0"/>
                </a:cubicBezTo>
                <a:cubicBezTo>
                  <a:pt x="315362" y="1509"/>
                  <a:pt x="341085" y="2090"/>
                  <a:pt x="366665" y="4526"/>
                </a:cubicBezTo>
                <a:cubicBezTo>
                  <a:pt x="372858" y="5116"/>
                  <a:pt x="379914" y="5167"/>
                  <a:pt x="384772" y="9053"/>
                </a:cubicBezTo>
                <a:cubicBezTo>
                  <a:pt x="388498" y="12034"/>
                  <a:pt x="384939" y="20695"/>
                  <a:pt x="389299" y="22633"/>
                </a:cubicBezTo>
                <a:cubicBezTo>
                  <a:pt x="400416" y="27574"/>
                  <a:pt x="413442" y="25651"/>
                  <a:pt x="425513" y="27160"/>
                </a:cubicBezTo>
                <a:cubicBezTo>
                  <a:pt x="447371" y="49021"/>
                  <a:pt x="419595" y="22425"/>
                  <a:pt x="448147" y="45267"/>
                </a:cubicBezTo>
                <a:cubicBezTo>
                  <a:pt x="451480" y="47933"/>
                  <a:pt x="453867" y="51655"/>
                  <a:pt x="457200" y="54321"/>
                </a:cubicBezTo>
                <a:cubicBezTo>
                  <a:pt x="461448" y="57720"/>
                  <a:pt x="466649" y="59834"/>
                  <a:pt x="470780" y="63374"/>
                </a:cubicBezTo>
                <a:cubicBezTo>
                  <a:pt x="477261" y="68929"/>
                  <a:pt x="488887" y="81481"/>
                  <a:pt x="488887" y="81481"/>
                </a:cubicBezTo>
                <a:cubicBezTo>
                  <a:pt x="490396" y="86008"/>
                  <a:pt x="491280" y="90793"/>
                  <a:pt x="493414" y="95061"/>
                </a:cubicBezTo>
                <a:cubicBezTo>
                  <a:pt x="499125" y="106483"/>
                  <a:pt x="503099" y="109273"/>
                  <a:pt x="511521" y="117695"/>
                </a:cubicBezTo>
                <a:cubicBezTo>
                  <a:pt x="513030" y="122222"/>
                  <a:pt x="512674" y="127901"/>
                  <a:pt x="516048" y="131275"/>
                </a:cubicBezTo>
                <a:cubicBezTo>
                  <a:pt x="519422" y="134649"/>
                  <a:pt x="525360" y="133668"/>
                  <a:pt x="529628" y="135802"/>
                </a:cubicBezTo>
                <a:cubicBezTo>
                  <a:pt x="534494" y="138235"/>
                  <a:pt x="538681" y="141837"/>
                  <a:pt x="543208" y="144855"/>
                </a:cubicBezTo>
                <a:cubicBezTo>
                  <a:pt x="544717" y="149382"/>
                  <a:pt x="544962" y="154552"/>
                  <a:pt x="547735" y="158435"/>
                </a:cubicBezTo>
                <a:cubicBezTo>
                  <a:pt x="552696" y="165381"/>
                  <a:pt x="565842" y="176542"/>
                  <a:pt x="565842" y="176542"/>
                </a:cubicBezTo>
                <a:cubicBezTo>
                  <a:pt x="574496" y="202509"/>
                  <a:pt x="564509" y="179293"/>
                  <a:pt x="579422" y="199176"/>
                </a:cubicBezTo>
                <a:cubicBezTo>
                  <a:pt x="585951" y="207881"/>
                  <a:pt x="591494" y="217283"/>
                  <a:pt x="597529" y="226336"/>
                </a:cubicBezTo>
                <a:cubicBezTo>
                  <a:pt x="600547" y="230863"/>
                  <a:pt x="602735" y="236070"/>
                  <a:pt x="606582" y="239917"/>
                </a:cubicBezTo>
                <a:lnTo>
                  <a:pt x="624689" y="258024"/>
                </a:lnTo>
                <a:cubicBezTo>
                  <a:pt x="626198" y="262551"/>
                  <a:pt x="626235" y="267878"/>
                  <a:pt x="629216" y="271604"/>
                </a:cubicBezTo>
                <a:cubicBezTo>
                  <a:pt x="632615" y="275852"/>
                  <a:pt x="638548" y="277258"/>
                  <a:pt x="642796" y="280657"/>
                </a:cubicBezTo>
                <a:cubicBezTo>
                  <a:pt x="665371" y="298718"/>
                  <a:pt x="632652" y="283312"/>
                  <a:pt x="679010" y="298764"/>
                </a:cubicBezTo>
                <a:lnTo>
                  <a:pt x="706170" y="307818"/>
                </a:lnTo>
                <a:cubicBezTo>
                  <a:pt x="710697" y="309327"/>
                  <a:pt x="715043" y="311560"/>
                  <a:pt x="719750" y="312344"/>
                </a:cubicBezTo>
                <a:lnTo>
                  <a:pt x="746911" y="316871"/>
                </a:lnTo>
                <a:cubicBezTo>
                  <a:pt x="768036" y="315362"/>
                  <a:pt x="789252" y="314818"/>
                  <a:pt x="810285" y="312344"/>
                </a:cubicBezTo>
                <a:cubicBezTo>
                  <a:pt x="815024" y="311787"/>
                  <a:pt x="819722" y="310185"/>
                  <a:pt x="823865" y="307818"/>
                </a:cubicBezTo>
                <a:cubicBezTo>
                  <a:pt x="830416" y="304075"/>
                  <a:pt x="835833" y="298622"/>
                  <a:pt x="841972" y="294237"/>
                </a:cubicBezTo>
                <a:cubicBezTo>
                  <a:pt x="846399" y="291075"/>
                  <a:pt x="851200" y="288448"/>
                  <a:pt x="855552" y="285184"/>
                </a:cubicBezTo>
                <a:cubicBezTo>
                  <a:pt x="876813" y="269239"/>
                  <a:pt x="885786" y="258895"/>
                  <a:pt x="909873" y="244443"/>
                </a:cubicBezTo>
                <a:cubicBezTo>
                  <a:pt x="913964" y="241988"/>
                  <a:pt x="918926" y="241426"/>
                  <a:pt x="923453" y="239917"/>
                </a:cubicBezTo>
                <a:cubicBezTo>
                  <a:pt x="941137" y="222233"/>
                  <a:pt x="922582" y="238088"/>
                  <a:pt x="946087" y="226336"/>
                </a:cubicBezTo>
                <a:cubicBezTo>
                  <a:pt x="964666" y="217047"/>
                  <a:pt x="954685" y="219458"/>
                  <a:pt x="968721" y="208229"/>
                </a:cubicBezTo>
                <a:cubicBezTo>
                  <a:pt x="972969" y="204830"/>
                  <a:pt x="977774" y="202194"/>
                  <a:pt x="982301" y="199176"/>
                </a:cubicBezTo>
                <a:cubicBezTo>
                  <a:pt x="985319" y="194649"/>
                  <a:pt x="987955" y="189844"/>
                  <a:pt x="991354" y="185596"/>
                </a:cubicBezTo>
                <a:cubicBezTo>
                  <a:pt x="994020" y="182263"/>
                  <a:pt x="998212" y="180202"/>
                  <a:pt x="1000408" y="176542"/>
                </a:cubicBezTo>
                <a:cubicBezTo>
                  <a:pt x="1002863" y="172450"/>
                  <a:pt x="1002801" y="167230"/>
                  <a:pt x="1004935" y="162962"/>
                </a:cubicBezTo>
                <a:cubicBezTo>
                  <a:pt x="1010646" y="151540"/>
                  <a:pt x="1014620" y="148750"/>
                  <a:pt x="1023042" y="140328"/>
                </a:cubicBezTo>
                <a:cubicBezTo>
                  <a:pt x="1027316" y="127504"/>
                  <a:pt x="1027170" y="123970"/>
                  <a:pt x="1036622" y="113168"/>
                </a:cubicBezTo>
                <a:cubicBezTo>
                  <a:pt x="1043648" y="105138"/>
                  <a:pt x="1053336" y="99411"/>
                  <a:pt x="1059255" y="90534"/>
                </a:cubicBezTo>
                <a:cubicBezTo>
                  <a:pt x="1062273" y="86007"/>
                  <a:pt x="1065876" y="81820"/>
                  <a:pt x="1068309" y="76954"/>
                </a:cubicBezTo>
                <a:cubicBezTo>
                  <a:pt x="1070443" y="72686"/>
                  <a:pt x="1069855" y="67100"/>
                  <a:pt x="1072836" y="63374"/>
                </a:cubicBezTo>
                <a:cubicBezTo>
                  <a:pt x="1076235" y="59126"/>
                  <a:pt x="1081889" y="57339"/>
                  <a:pt x="1086416" y="54321"/>
                </a:cubicBezTo>
                <a:cubicBezTo>
                  <a:pt x="1087925" y="45267"/>
                  <a:pt x="1088952" y="36120"/>
                  <a:pt x="1090943" y="27160"/>
                </a:cubicBezTo>
                <a:cubicBezTo>
                  <a:pt x="1091978" y="22502"/>
                  <a:pt x="1095469" y="13580"/>
                  <a:pt x="1095469" y="135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8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Přehled souřadných poměrů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5. PŘÍČINNÝ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dirty="0"/>
              <a:t>Druhá věta </a:t>
            </a:r>
            <a:r>
              <a:rPr lang="cs-CZ" dirty="0" smtClean="0"/>
              <a:t>vyjadřuje příčinu věty </a:t>
            </a:r>
            <a:r>
              <a:rPr lang="cs-CZ" dirty="0"/>
              <a:t>první.</a:t>
            </a:r>
          </a:p>
          <a:p>
            <a:r>
              <a:rPr lang="cs-CZ" dirty="0"/>
              <a:t>Spojky: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neboť, vždyť, totiž…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dirty="0"/>
              <a:t>Interpunkce:  Před spojkami v poměru </a:t>
            </a:r>
            <a:r>
              <a:rPr lang="cs-CZ" dirty="0" smtClean="0"/>
              <a:t>příčinném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čárku píšeme</a:t>
            </a:r>
            <a:r>
              <a:rPr lang="cs-CZ" dirty="0"/>
              <a:t>.</a:t>
            </a:r>
          </a:p>
          <a:p>
            <a:r>
              <a:rPr lang="cs-CZ" dirty="0"/>
              <a:t>Př. </a:t>
            </a:r>
            <a:r>
              <a:rPr lang="cs-CZ" dirty="0" smtClean="0"/>
              <a:t>Nejedu letos k moři, protože se chci raději podívat někam do Čech.</a:t>
            </a:r>
            <a:endParaRPr lang="cs-CZ" dirty="0"/>
          </a:p>
          <a:p>
            <a:r>
              <a:rPr lang="cs-CZ" i="1" dirty="0"/>
              <a:t>(Vymysli další příklady.)</a:t>
            </a:r>
          </a:p>
          <a:p>
            <a:endParaRPr lang="cs-CZ" dirty="0"/>
          </a:p>
        </p:txBody>
      </p:sp>
      <p:sp>
        <p:nvSpPr>
          <p:cNvPr id="6" name="Šipka doleva 5"/>
          <p:cNvSpPr/>
          <p:nvPr/>
        </p:nvSpPr>
        <p:spPr>
          <a:xfrm>
            <a:off x="3153432" y="1730548"/>
            <a:ext cx="690376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2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Přehled souřadných poměrů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0F4F"/>
                </a:solidFill>
              </a:rPr>
              <a:t>6. DŮSLEDKOVÝ</a:t>
            </a:r>
            <a:endParaRPr lang="cs-CZ" dirty="0">
              <a:solidFill>
                <a:srgbClr val="DF0F4F"/>
              </a:solidFill>
            </a:endParaRPr>
          </a:p>
          <a:p>
            <a:r>
              <a:rPr lang="cs-CZ" dirty="0"/>
              <a:t>Druhá věta vyjadřuje </a:t>
            </a:r>
            <a:r>
              <a:rPr lang="cs-CZ" dirty="0" smtClean="0"/>
              <a:t>důsledek </a:t>
            </a:r>
            <a:r>
              <a:rPr lang="cs-CZ" dirty="0"/>
              <a:t>věty první.</a:t>
            </a:r>
          </a:p>
          <a:p>
            <a:r>
              <a:rPr lang="cs-CZ" dirty="0"/>
              <a:t>Spojky: </a:t>
            </a:r>
            <a:r>
              <a:rPr lang="cs-CZ" dirty="0" smtClean="0">
                <a:solidFill>
                  <a:srgbClr val="DF0F4F"/>
                </a:solidFill>
              </a:rPr>
              <a:t>proto, a proto, tedy, tudíž, a tak …</a:t>
            </a:r>
            <a:endParaRPr lang="cs-CZ" dirty="0">
              <a:solidFill>
                <a:srgbClr val="DF0F4F"/>
              </a:solidFill>
            </a:endParaRPr>
          </a:p>
          <a:p>
            <a:r>
              <a:rPr lang="cs-CZ" dirty="0"/>
              <a:t>Interpunkce:  Před spojkami v poměru příčinném </a:t>
            </a:r>
            <a:r>
              <a:rPr lang="cs-CZ" dirty="0">
                <a:solidFill>
                  <a:srgbClr val="DF0F4F"/>
                </a:solidFill>
              </a:rPr>
              <a:t>čárku píšeme</a:t>
            </a:r>
            <a:r>
              <a:rPr lang="cs-CZ" dirty="0"/>
              <a:t>.</a:t>
            </a:r>
          </a:p>
          <a:p>
            <a:r>
              <a:rPr lang="cs-CZ" dirty="0"/>
              <a:t>Př. </a:t>
            </a:r>
            <a:r>
              <a:rPr lang="cs-CZ" dirty="0" smtClean="0"/>
              <a:t>Neměl peníze, a proto nejel na dovolenou. </a:t>
            </a:r>
            <a:r>
              <a:rPr lang="cs-CZ" i="1" dirty="0" smtClean="0"/>
              <a:t>(Vymysli </a:t>
            </a:r>
            <a:r>
              <a:rPr lang="cs-CZ" i="1" dirty="0"/>
              <a:t>další příklady.)</a:t>
            </a:r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3779912" y="1739956"/>
            <a:ext cx="72008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45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Shrnutí - tabulka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vcerna\Desktop\poměry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684076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5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1318</Words>
  <Application>Microsoft Office PowerPoint</Application>
  <PresentationFormat>Předvádění na obrazovce (4:3)</PresentationFormat>
  <Paragraphs>204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Prezentace aplikace PowerPoint</vt:lpstr>
      <vt:lpstr>VÝZNAMOVÉ POMĚRY mezi souřadně spojenými větami hlavními</vt:lpstr>
      <vt:lpstr>Přehled souřadných poměrů</vt:lpstr>
      <vt:lpstr>Přehled souřadných poměrů</vt:lpstr>
      <vt:lpstr>Přehled souřadných poměrů</vt:lpstr>
      <vt:lpstr>Přehled souřadných poměrů</vt:lpstr>
      <vt:lpstr>Přehled souřadných poměrů</vt:lpstr>
      <vt:lpstr>Přehled souřadných poměrů</vt:lpstr>
      <vt:lpstr>Shrnutí - tabulka</vt:lpstr>
      <vt:lpstr>Procvičování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VÝZNAMOVÉ POMĚRY mezi souřadně spojenými větami</dc:title>
  <dc:creator>Veronika Černá</dc:creator>
  <cp:lastModifiedBy>Veronika Černá</cp:lastModifiedBy>
  <cp:revision>14</cp:revision>
  <dcterms:created xsi:type="dcterms:W3CDTF">2013-04-10T06:39:39Z</dcterms:created>
  <dcterms:modified xsi:type="dcterms:W3CDTF">2013-04-28T17:57:48Z</dcterms:modified>
</cp:coreProperties>
</file>