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71" autoAdjust="0"/>
  </p:normalViewPr>
  <p:slideViewPr>
    <p:cSldViewPr>
      <p:cViewPr>
        <p:scale>
          <a:sx n="80" d="100"/>
          <a:sy n="80" d="100"/>
        </p:scale>
        <p:origin x="-666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AEE3A-5F84-4689-847E-00C13DF6A150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48B3F-E1CD-4498-AB80-7EE2E2960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93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605D5BC2-7358-4A3D-9415-821C76E70548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  <p:grpSp>
        <p:nvGrpSpPr>
          <p:cNvPr id="23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D5BC2-7358-4A3D-9415-821C76E70548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35000" y="1052736"/>
            <a:ext cx="7086600" cy="1470025"/>
          </a:xfrm>
        </p:spPr>
        <p:txBody>
          <a:bodyPr>
            <a:normAutofit/>
          </a:bodyPr>
          <a:lstStyle/>
          <a:p>
            <a:pPr algn="ctr"/>
            <a:endParaRPr lang="cs-CZ" sz="6600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9672" y="2060848"/>
            <a:ext cx="6165428" cy="2682230"/>
          </a:xfrm>
        </p:spPr>
        <p:txBody>
          <a:bodyPr>
            <a:normAutofit fontScale="92500" lnSpcReduction="10000"/>
          </a:bodyPr>
          <a:lstStyle/>
          <a:p>
            <a:r>
              <a:rPr lang="cs-CZ" sz="2800" b="1" dirty="0" smtClean="0"/>
              <a:t>HOSPODÁŘSTVÍ: </a:t>
            </a:r>
          </a:p>
          <a:p>
            <a:r>
              <a:rPr lang="cs-CZ" sz="4400" b="1" dirty="0" smtClean="0"/>
              <a:t>SLUŽBY a DOPRAVA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411760" y="476672"/>
            <a:ext cx="4464496" cy="336176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70" y="4429888"/>
            <a:ext cx="3642166" cy="242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32" y="4429888"/>
            <a:ext cx="3642168" cy="242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" y="0"/>
            <a:ext cx="3801054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-534144"/>
            <a:ext cx="4000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17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SILNIČNÍ 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VÝHODY: </a:t>
            </a:r>
          </a:p>
          <a:p>
            <a:pPr lvl="1"/>
            <a:r>
              <a:rPr lang="cs-CZ" dirty="0" smtClean="0"/>
              <a:t>POHOTOVOST</a:t>
            </a:r>
            <a:endParaRPr lang="cs-CZ" dirty="0"/>
          </a:p>
          <a:p>
            <a:pPr lvl="1"/>
            <a:r>
              <a:rPr lang="cs-CZ" dirty="0" smtClean="0"/>
              <a:t>PŘEPRAVNÍ RYCHLOST</a:t>
            </a:r>
            <a:endParaRPr lang="cs-CZ" dirty="0"/>
          </a:p>
          <a:p>
            <a:pPr lvl="1"/>
            <a:r>
              <a:rPr lang="cs-CZ" dirty="0" smtClean="0"/>
              <a:t>NEZÁVISLOST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NEVÝHODY</a:t>
            </a:r>
            <a:r>
              <a:rPr lang="cs-CZ" dirty="0"/>
              <a:t>:</a:t>
            </a:r>
          </a:p>
          <a:p>
            <a:pPr lvl="1"/>
            <a:r>
              <a:rPr lang="cs-CZ" dirty="0" smtClean="0"/>
              <a:t>MALÁ KAPACITA DOPRAVNCH PROSTŘEDKŮ</a:t>
            </a:r>
          </a:p>
          <a:p>
            <a:pPr lvl="1"/>
            <a:r>
              <a:rPr lang="cs-CZ" dirty="0" smtClean="0"/>
              <a:t>URČITÁ MÍRA NEBEZPEČNOSTI</a:t>
            </a:r>
          </a:p>
          <a:p>
            <a:pPr lvl="1"/>
            <a:r>
              <a:rPr lang="cs-CZ" dirty="0" smtClean="0"/>
              <a:t>EKOLOGICKÉ ZATÍŽENÍ KRAJINY</a:t>
            </a:r>
            <a:endParaRPr lang="cs-CZ" dirty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729" y="-138430"/>
            <a:ext cx="3328271" cy="187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83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VODNÍ 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VÝHODY: </a:t>
            </a:r>
          </a:p>
          <a:p>
            <a:pPr lvl="1"/>
            <a:r>
              <a:rPr lang="cs-CZ" dirty="0" smtClean="0"/>
              <a:t>VELKÁ PŘEPRAVNÍ KAPACITA PLAVIDEL</a:t>
            </a:r>
            <a:endParaRPr lang="cs-CZ" dirty="0"/>
          </a:p>
          <a:p>
            <a:pPr lvl="1"/>
            <a:r>
              <a:rPr lang="cs-CZ" dirty="0" smtClean="0"/>
              <a:t>NÍZKÉ EKOLOGICKÉ NÁKLADY</a:t>
            </a:r>
            <a:endParaRPr lang="cs-CZ" dirty="0"/>
          </a:p>
          <a:p>
            <a:pPr lvl="1"/>
            <a:r>
              <a:rPr lang="cs-CZ" dirty="0" smtClean="0"/>
              <a:t>EKOLOGICKÁ ŠETRNOST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NEVÝHODY:</a:t>
            </a:r>
          </a:p>
          <a:p>
            <a:pPr lvl="1"/>
            <a:r>
              <a:rPr lang="cs-CZ" dirty="0" smtClean="0"/>
              <a:t>NÍZKÁ PŘEPRAVNÍ RYCHLOST</a:t>
            </a:r>
          </a:p>
          <a:p>
            <a:pPr lvl="1"/>
            <a:r>
              <a:rPr lang="cs-CZ" dirty="0" smtClean="0"/>
              <a:t>OMEZENÁ DOSTUPNOST STŘEDISEK CESTOVNÍHO RUCHU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760" y="-99392"/>
            <a:ext cx="359824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729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OSTATNÍ 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484784"/>
            <a:ext cx="6629400" cy="4224528"/>
          </a:xfrm>
        </p:spPr>
        <p:txBody>
          <a:bodyPr/>
          <a:lstStyle/>
          <a:p>
            <a:r>
              <a:rPr lang="cs-CZ" dirty="0" smtClean="0"/>
              <a:t>VERTIKÁLNÍ DOPRAVA (LANOVKY)</a:t>
            </a:r>
          </a:p>
          <a:p>
            <a:r>
              <a:rPr lang="cs-CZ" dirty="0" smtClean="0"/>
              <a:t>MĚSTSKÁ DOPRAVA (PODZEMNÍ DRÁHY, TAXI, TROLEJBUSY, TRAMVAJE, AUTOBUSY)</a:t>
            </a:r>
          </a:p>
          <a:p>
            <a:r>
              <a:rPr lang="cs-CZ" dirty="0" smtClean="0"/>
              <a:t>POTRUBNÍ DOPRAVA (voda, ropa, zemní plyn) </a:t>
            </a:r>
          </a:p>
          <a:p>
            <a:r>
              <a:rPr lang="cs-CZ" dirty="0" smtClean="0"/>
              <a:t>DOPRAVA ZPRÁV A INFORMACÍ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477" y="4687422"/>
            <a:ext cx="3240361" cy="217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97152"/>
            <a:ext cx="3203849" cy="213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477" y="-171400"/>
            <a:ext cx="324036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868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OTÁZKY?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56" y="1916832"/>
            <a:ext cx="6629400" cy="4224528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cs-CZ" dirty="0" smtClean="0"/>
              <a:t>Vyjmenuj 3 základní veřejné služby:</a:t>
            </a:r>
          </a:p>
          <a:p>
            <a:pPr marL="342900" indent="-342900">
              <a:buAutoNum type="arabicPeriod"/>
            </a:pPr>
            <a:r>
              <a:rPr lang="cs-CZ" dirty="0" smtClean="0"/>
              <a:t>Který způsob dopravy je nejrychlejší?</a:t>
            </a:r>
          </a:p>
          <a:p>
            <a:pPr marL="342900" indent="-342900">
              <a:buAutoNum type="arabicPeriod"/>
            </a:pPr>
            <a:r>
              <a:rPr lang="cs-CZ" dirty="0" smtClean="0"/>
              <a:t>Který způsob dopravy nejvíce zatěžuje životní prostředí?</a:t>
            </a:r>
          </a:p>
          <a:p>
            <a:pPr marL="342900" indent="-342900">
              <a:buAutoNum type="arabicPeriod"/>
            </a:pPr>
            <a:r>
              <a:rPr lang="cs-CZ" dirty="0" smtClean="0"/>
              <a:t>Co se například přepravuje potrubní dopravou?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310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Odpovědi na otázky: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AutoNum type="arabicPeriod"/>
            </a:pPr>
            <a:r>
              <a:rPr lang="cs-CZ" dirty="0"/>
              <a:t>Vyjmenuj 3 základní veřejné služby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Zdravotní péče, hasiči, obrana a bezpečnost 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2. Který </a:t>
            </a:r>
            <a:r>
              <a:rPr lang="cs-CZ" dirty="0"/>
              <a:t>způsob dopravy je nejrychlejší</a:t>
            </a:r>
            <a:r>
              <a:rPr lang="cs-CZ" dirty="0" smtClean="0"/>
              <a:t>? </a:t>
            </a:r>
            <a:r>
              <a:rPr lang="cs-CZ" dirty="0" smtClean="0">
                <a:solidFill>
                  <a:srgbClr val="FF0000"/>
                </a:solidFill>
              </a:rPr>
              <a:t>Letecká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3. Který </a:t>
            </a:r>
            <a:r>
              <a:rPr lang="cs-CZ" dirty="0"/>
              <a:t>způsob dopravy nejvíce zatěžuje životní prostředí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Letecká 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4. Co </a:t>
            </a:r>
            <a:r>
              <a:rPr lang="cs-CZ" dirty="0"/>
              <a:t>se například přepravuje potrubní dopravou?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Voda, ropa, zemní plyn… 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274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 smtClean="0">
                <a:solidFill>
                  <a:srgbClr val="FF0000"/>
                </a:solidFill>
              </a:rPr>
              <a:t>Zopakujte si</a:t>
            </a:r>
            <a:endParaRPr lang="cs-CZ" sz="54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HOSPODÁŘSTVÍ  JE  OBOR, VE KTERÉM  LIDÉ:</a:t>
            </a:r>
          </a:p>
          <a:p>
            <a:pPr marL="342900" indent="-342900">
              <a:buAutoNum type="arabicPeriod"/>
            </a:pPr>
            <a:r>
              <a:rPr lang="cs-CZ" dirty="0" smtClean="0"/>
              <a:t>VYTVÁŘEJÍ VÝROBKY A ELEKTRICKOU ENERGII        </a:t>
            </a:r>
            <a:r>
              <a:rPr lang="cs-CZ" sz="2000" b="1" dirty="0" smtClean="0">
                <a:solidFill>
                  <a:srgbClr val="FF0000"/>
                </a:solidFill>
              </a:rPr>
              <a:t>PRŮMYSL</a:t>
            </a:r>
            <a:endParaRPr lang="cs-CZ" sz="2000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cs-CZ" dirty="0" smtClean="0"/>
              <a:t>PĚSTUJÍ  PLODINY A CHOVAJÍ  ZVÍŘATA       </a:t>
            </a:r>
            <a:r>
              <a:rPr lang="cs-CZ" sz="2000" b="1" dirty="0" smtClean="0">
                <a:solidFill>
                  <a:srgbClr val="FF0000"/>
                </a:solidFill>
              </a:rPr>
              <a:t>ZEMĚDĚLSTVÍ</a:t>
            </a:r>
          </a:p>
          <a:p>
            <a:pPr marL="0" indent="0">
              <a:buNone/>
            </a:pPr>
            <a:r>
              <a:rPr lang="cs-CZ" dirty="0" smtClean="0"/>
              <a:t>3.  PROVOZUJÍ  </a:t>
            </a:r>
            <a:r>
              <a:rPr lang="cs-CZ" sz="2000" b="1" dirty="0" smtClean="0">
                <a:solidFill>
                  <a:srgbClr val="FF0000"/>
                </a:solidFill>
              </a:rPr>
              <a:t>DOPRAVU</a:t>
            </a:r>
          </a:p>
          <a:p>
            <a:pPr marL="0" indent="0">
              <a:buNone/>
            </a:pPr>
            <a:r>
              <a:rPr lang="cs-CZ" dirty="0" smtClean="0"/>
              <a:t>4.  STARAJÍ SE O </a:t>
            </a:r>
            <a:r>
              <a:rPr lang="cs-CZ" sz="2100" b="1" dirty="0" smtClean="0">
                <a:solidFill>
                  <a:srgbClr val="FF0000"/>
                </a:solidFill>
              </a:rPr>
              <a:t>SLUŽBY</a:t>
            </a:r>
            <a:endParaRPr lang="cs-CZ" sz="2100" b="1" dirty="0">
              <a:solidFill>
                <a:srgbClr val="FF0000"/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3818811" y="3486520"/>
            <a:ext cx="416125" cy="2423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3842773" y="4221088"/>
            <a:ext cx="416125" cy="2423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01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 smtClean="0">
                <a:solidFill>
                  <a:srgbClr val="FF0000"/>
                </a:solidFill>
              </a:rPr>
              <a:t>SLUŽBY</a:t>
            </a:r>
            <a:endParaRPr lang="cs-CZ" sz="54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dirty="0" smtClean="0"/>
              <a:t>SLUŽBY NEVYRÁBĚJÍ, ALE SLOUŽÍ</a:t>
            </a:r>
          </a:p>
          <a:p>
            <a:pPr>
              <a:buFontTx/>
              <a:buChar char="-"/>
            </a:pPr>
            <a:r>
              <a:rPr lang="cs-CZ" dirty="0" smtClean="0"/>
              <a:t>SLUŽBY NELZE ZMĚŘIT ANI ZVÁŽIT</a:t>
            </a:r>
          </a:p>
          <a:p>
            <a:pPr>
              <a:buFontTx/>
              <a:buChar char="-"/>
            </a:pPr>
            <a:r>
              <a:rPr lang="cs-CZ" dirty="0" smtClean="0"/>
              <a:t>SLUŽBY NELZE SKLADOVAT</a:t>
            </a:r>
          </a:p>
          <a:p>
            <a:pPr>
              <a:buFontTx/>
              <a:buChar char="-"/>
            </a:pPr>
            <a:r>
              <a:rPr lang="cs-CZ" dirty="0" smtClean="0"/>
              <a:t>JSOU UKAZATELEM ÚSPĚŠNOSTI STÁTU</a:t>
            </a:r>
          </a:p>
          <a:p>
            <a:pPr>
              <a:buFontTx/>
              <a:buChar char="-"/>
            </a:pPr>
            <a:r>
              <a:rPr lang="cs-CZ" dirty="0" smtClean="0"/>
              <a:t>PROCENTUÁLNÍ ZASTOUPENÍ STOUPÁ</a:t>
            </a:r>
          </a:p>
          <a:p>
            <a:pPr>
              <a:buFontTx/>
              <a:buChar char="-"/>
            </a:pPr>
            <a:r>
              <a:rPr lang="cs-CZ" dirty="0" smtClean="0"/>
              <a:t>SOUČÁSTÍ TERCIÉRU</a:t>
            </a:r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Picture 2" descr="Rezervaci termínu na proměnu úče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48" y="0"/>
            <a:ext cx="2509916" cy="250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24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 SLUŽEB PATŘÍ: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901952"/>
            <a:ext cx="6673552" cy="422452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cs-CZ" sz="2000" dirty="0" smtClean="0"/>
              <a:t>MALOOBCHOD</a:t>
            </a:r>
          </a:p>
          <a:p>
            <a:pPr algn="ctr">
              <a:spcBef>
                <a:spcPts val="0"/>
              </a:spcBef>
            </a:pPr>
            <a:r>
              <a:rPr lang="cs-CZ" sz="2000" dirty="0" smtClean="0"/>
              <a:t>ADMINISTRATIVA A ŘÍZENÍ</a:t>
            </a:r>
          </a:p>
          <a:p>
            <a:pPr algn="ctr">
              <a:spcBef>
                <a:spcPts val="0"/>
              </a:spcBef>
            </a:pPr>
            <a:r>
              <a:rPr lang="cs-CZ" sz="2000" dirty="0" smtClean="0"/>
              <a:t>ZDRAVOTNÍ PÉČE </a:t>
            </a:r>
          </a:p>
          <a:p>
            <a:pPr algn="ctr">
              <a:spcBef>
                <a:spcPts val="0"/>
              </a:spcBef>
            </a:pPr>
            <a:r>
              <a:rPr lang="cs-CZ" sz="2000" dirty="0" smtClean="0"/>
              <a:t> SOCIÁLNÍ </a:t>
            </a:r>
            <a:r>
              <a:rPr lang="cs-CZ" sz="2000" dirty="0" smtClean="0"/>
              <a:t>PÉČE, TĚLOVÝCHOVA</a:t>
            </a:r>
            <a:r>
              <a:rPr lang="cs-CZ" sz="2000" dirty="0"/>
              <a:t>, CESTOVNÍ RUCH A REKREACE</a:t>
            </a:r>
          </a:p>
          <a:p>
            <a:pPr algn="ctr">
              <a:spcBef>
                <a:spcPts val="0"/>
              </a:spcBef>
            </a:pPr>
            <a:r>
              <a:rPr lang="cs-CZ" sz="2000" dirty="0" smtClean="0"/>
              <a:t>OSOBNÍ DOPRAVA</a:t>
            </a:r>
          </a:p>
          <a:p>
            <a:pPr algn="ctr">
              <a:spcBef>
                <a:spcPts val="0"/>
              </a:spcBef>
            </a:pPr>
            <a:r>
              <a:rPr lang="cs-CZ" sz="2000" dirty="0" smtClean="0"/>
              <a:t>VĚDA A VÝZKUM</a:t>
            </a:r>
          </a:p>
          <a:p>
            <a:pPr algn="ctr">
              <a:spcBef>
                <a:spcPts val="0"/>
              </a:spcBef>
            </a:pPr>
            <a:r>
              <a:rPr lang="cs-CZ" sz="2000" dirty="0" smtClean="0"/>
              <a:t>BANKOVNICTVÍ A POJIŠŤOVNICTVÍ</a:t>
            </a:r>
          </a:p>
          <a:p>
            <a:pPr algn="ctr">
              <a:spcBef>
                <a:spcPts val="0"/>
              </a:spcBef>
            </a:pPr>
            <a:r>
              <a:rPr lang="cs-CZ" sz="2000" dirty="0" smtClean="0"/>
              <a:t>ZAHRANIČNÍ OBDCHOD</a:t>
            </a:r>
          </a:p>
          <a:p>
            <a:pPr algn="ctr">
              <a:spcBef>
                <a:spcPts val="0"/>
              </a:spcBef>
            </a:pPr>
            <a:r>
              <a:rPr lang="cs-CZ" sz="2000" dirty="0" smtClean="0"/>
              <a:t>ŠKOLSTVÍ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dirty="0" smtClean="0"/>
          </a:p>
          <a:p>
            <a:pPr>
              <a:spcBef>
                <a:spcPts val="0"/>
              </a:spcBef>
            </a:pPr>
            <a:endParaRPr lang="cs-CZ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4246106"/>
            <a:ext cx="3970176" cy="264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06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DĚLENÍ SLUŽEB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PRIVÁTNÍ– soukromé, lidé si hradí sami (př. </a:t>
            </a:r>
            <a:r>
              <a:rPr lang="cs-CZ" sz="2400" dirty="0"/>
              <a:t>k</a:t>
            </a:r>
            <a:r>
              <a:rPr lang="cs-CZ" sz="2400" dirty="0" smtClean="0"/>
              <a:t>adeřnice, fitness centrum, pedikérka… )</a:t>
            </a:r>
          </a:p>
          <a:p>
            <a:pPr lvl="0"/>
            <a:r>
              <a:rPr lang="cs-CZ" sz="2400" dirty="0" smtClean="0"/>
              <a:t>VEŘEJNÉ - poskytované </a:t>
            </a:r>
            <a:r>
              <a:rPr lang="cs-CZ" sz="2400" dirty="0"/>
              <a:t>bez nároku na zisk všem </a:t>
            </a:r>
            <a:r>
              <a:rPr lang="cs-CZ" sz="2400" dirty="0" smtClean="0"/>
              <a:t>občanům (př.  </a:t>
            </a:r>
            <a:r>
              <a:rPr lang="cs-CZ" sz="2400" dirty="0"/>
              <a:t>lékařská péče, hasiči, obrana a bezpečnost)</a:t>
            </a:r>
          </a:p>
          <a:p>
            <a:endParaRPr lang="cs-CZ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5013176"/>
            <a:ext cx="2628636" cy="186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60" y="5013175"/>
            <a:ext cx="2606639" cy="186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07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PŘEPRAVOVÁNÍ OSOB, NÁKLADŮ, ENERGIÍ, ZPRÁV A INFORMACÍ Z MÍSTA NA MÍSTO</a:t>
            </a:r>
          </a:p>
          <a:p>
            <a:r>
              <a:rPr lang="cs-CZ" dirty="0" smtClean="0"/>
              <a:t>PROPOJUJE JEDNOTLIVÉ SLOŽKY HOSPODÁŘSTVÍ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4077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dopravy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PODLE POUŽITÉHO PROSTŘEDKU:</a:t>
            </a:r>
          </a:p>
          <a:p>
            <a:pPr lvl="1"/>
            <a:r>
              <a:rPr lang="cs-CZ" dirty="0" smtClean="0"/>
              <a:t>ŽELEZNIČNÍ</a:t>
            </a:r>
          </a:p>
          <a:p>
            <a:pPr lvl="1"/>
            <a:r>
              <a:rPr lang="cs-CZ" dirty="0" smtClean="0"/>
              <a:t>LETECKÁ</a:t>
            </a:r>
          </a:p>
          <a:p>
            <a:pPr lvl="1"/>
            <a:r>
              <a:rPr lang="cs-CZ" dirty="0" smtClean="0"/>
              <a:t>VODNÍ</a:t>
            </a:r>
          </a:p>
          <a:p>
            <a:pPr lvl="1"/>
            <a:r>
              <a:rPr lang="cs-CZ" dirty="0" smtClean="0"/>
              <a:t>SILNIČNÍ</a:t>
            </a:r>
          </a:p>
          <a:p>
            <a:pPr lvl="1"/>
            <a:r>
              <a:rPr lang="cs-CZ" dirty="0" smtClean="0"/>
              <a:t>POTRUBNÍ</a:t>
            </a:r>
          </a:p>
          <a:p>
            <a:pPr lvl="1"/>
            <a:r>
              <a:rPr lang="cs-CZ" dirty="0" smtClean="0"/>
              <a:t>OSTATNÍ</a:t>
            </a:r>
          </a:p>
          <a:p>
            <a:r>
              <a:rPr lang="cs-CZ" dirty="0" smtClean="0"/>
              <a:t>PODLE TERITORIA</a:t>
            </a:r>
          </a:p>
          <a:p>
            <a:pPr lvl="1"/>
            <a:r>
              <a:rPr lang="cs-CZ" dirty="0" smtClean="0"/>
              <a:t>VNITROSTÁTNÍ</a:t>
            </a:r>
          </a:p>
          <a:p>
            <a:pPr lvl="1"/>
            <a:r>
              <a:rPr lang="cs-CZ" dirty="0" smtClean="0"/>
              <a:t>MEZINÁRODNÍ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3535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LETECKÁ 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VÝHODY: RYCHLOST</a:t>
            </a:r>
          </a:p>
          <a:p>
            <a:pPr marL="0" indent="0">
              <a:buNone/>
            </a:pPr>
            <a:r>
              <a:rPr lang="cs-CZ" dirty="0" smtClean="0"/>
              <a:t>NEVÝHODY:</a:t>
            </a:r>
          </a:p>
          <a:p>
            <a:pPr lvl="1"/>
            <a:r>
              <a:rPr lang="cs-CZ" dirty="0" smtClean="0"/>
              <a:t>VYSOKÉ PROVOZNÍ NÁKLADY</a:t>
            </a:r>
          </a:p>
          <a:p>
            <a:pPr lvl="1"/>
            <a:r>
              <a:rPr lang="cs-CZ" dirty="0" smtClean="0"/>
              <a:t>VELKÁ VZDÁLENOST LETIŠŤ OD MĚST A CENTER CESTOVNÍHO RUCHU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NEGATIVNÍ VLIV NA ŽIVOTNÍ PROSTŘEDÍ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29965"/>
            <a:ext cx="3427210" cy="228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194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ŽELEZNIČNÍ 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VÝHODY: </a:t>
            </a:r>
            <a:endParaRPr lang="cs-CZ" dirty="0" smtClean="0"/>
          </a:p>
          <a:p>
            <a:pPr lvl="1"/>
            <a:r>
              <a:rPr lang="cs-CZ" dirty="0" smtClean="0"/>
              <a:t>HROMADNOST,</a:t>
            </a:r>
          </a:p>
          <a:p>
            <a:pPr lvl="1"/>
            <a:r>
              <a:rPr lang="cs-CZ" dirty="0" smtClean="0"/>
              <a:t>PLYNULOST</a:t>
            </a:r>
          </a:p>
          <a:p>
            <a:pPr lvl="1"/>
            <a:r>
              <a:rPr lang="cs-CZ" dirty="0" smtClean="0"/>
              <a:t>ŠETRNÉ K ŽIVOTNÍMU </a:t>
            </a:r>
            <a:r>
              <a:rPr lang="cs-CZ" dirty="0" smtClean="0"/>
              <a:t>PROSTŘEDÍ</a:t>
            </a:r>
            <a:endParaRPr lang="cs-CZ" dirty="0" smtClean="0"/>
          </a:p>
          <a:p>
            <a:pPr lvl="1"/>
            <a:r>
              <a:rPr lang="cs-CZ" dirty="0" smtClean="0"/>
              <a:t>BEZPEČNOST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NEVÝHODY:</a:t>
            </a:r>
          </a:p>
          <a:p>
            <a:pPr lvl="1"/>
            <a:r>
              <a:rPr lang="cs-CZ" dirty="0" smtClean="0"/>
              <a:t>NEDOSTUPNOST (PŘEDEVŠÍM NĚKTERÉ HORSKÉ OBLASTI)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	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68" y="4869160"/>
            <a:ext cx="2656520" cy="198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23" y="559568"/>
            <a:ext cx="2926277" cy="164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572785"/>
      </p:ext>
    </p:extLst>
  </p:cSld>
  <p:clrMapOvr>
    <a:masterClrMapping/>
  </p:clrMapOvr>
</p:sld>
</file>

<file path=ppt/theme/theme1.xml><?xml version="1.0" encoding="utf-8"?>
<a:theme xmlns:a="http://schemas.openxmlformats.org/drawingml/2006/main" name="1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TC010264149[[fn=Motiv Bubliny]]</Template>
  <TotalTime>4285</TotalTime>
  <Words>376</Words>
  <Application>Microsoft Office PowerPoint</Application>
  <PresentationFormat>Předvádění na obrazovce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1</vt:lpstr>
      <vt:lpstr>Prezentace aplikace PowerPoint</vt:lpstr>
      <vt:lpstr>Zopakujte si</vt:lpstr>
      <vt:lpstr>SLUŽBY</vt:lpstr>
      <vt:lpstr>DO SLUŽEB PATŘÍ:</vt:lpstr>
      <vt:lpstr>DĚLENÍ SLUŽEB</vt:lpstr>
      <vt:lpstr>DOPRAVA</vt:lpstr>
      <vt:lpstr>Druhy dopravy</vt:lpstr>
      <vt:lpstr>LETECKÁ DOPRAVA</vt:lpstr>
      <vt:lpstr>ŽELEZNIČNÍ DOPRAVA</vt:lpstr>
      <vt:lpstr>SILNIČNÍ DOPRAVA</vt:lpstr>
      <vt:lpstr>VODNÍ DOPRAVA</vt:lpstr>
      <vt:lpstr>OSTATNÍ DOPRAVA</vt:lpstr>
      <vt:lpstr>OTÁZKY?</vt:lpstr>
      <vt:lpstr>Odpovědi na otázky: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Zeměpis Evropa zemědělství</dc:title>
  <dc:creator>Miloslav Došek</dc:creator>
  <cp:lastModifiedBy>Lenka Moravcova</cp:lastModifiedBy>
  <cp:revision>195</cp:revision>
  <dcterms:created xsi:type="dcterms:W3CDTF">2011-10-26T16:40:50Z</dcterms:created>
  <dcterms:modified xsi:type="dcterms:W3CDTF">2020-06-10T08:39:56Z</dcterms:modified>
</cp:coreProperties>
</file>