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86" r:id="rId6"/>
    <p:sldId id="287" r:id="rId7"/>
    <p:sldId id="302" r:id="rId8"/>
    <p:sldId id="288" r:id="rId9"/>
    <p:sldId id="292" r:id="rId10"/>
    <p:sldId id="294" r:id="rId11"/>
    <p:sldId id="295" r:id="rId12"/>
    <p:sldId id="304" r:id="rId13"/>
    <p:sldId id="285" r:id="rId14"/>
    <p:sldId id="30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71" autoAdjust="0"/>
  </p:normalViewPr>
  <p:slideViewPr>
    <p:cSldViewPr>
      <p:cViewPr>
        <p:scale>
          <a:sx n="80" d="100"/>
          <a:sy n="80" d="100"/>
        </p:scale>
        <p:origin x="-105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EE3A-5F84-4689-847E-00C13DF6A150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48B3F-E1CD-4498-AB80-7EE2E2960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93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5BC2-7358-4A3D-9415-821C76E70548}" type="datetimeFigureOut">
              <a:rPr lang="cs-CZ" smtClean="0"/>
              <a:t>3.6.2020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44E3-BF26-41E9-B667-ED1E8925E1C8}" type="slidenum">
              <a:rPr lang="cs-CZ" smtClean="0"/>
              <a:t>‹#›</a:t>
            </a:fld>
            <a:endParaRPr lang="cs-CZ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35000" y="1052736"/>
            <a:ext cx="7086600" cy="1470025"/>
          </a:xfrm>
        </p:spPr>
        <p:txBody>
          <a:bodyPr>
            <a:normAutofit/>
          </a:bodyPr>
          <a:lstStyle/>
          <a:p>
            <a:pPr algn="ctr"/>
            <a:endParaRPr lang="cs-CZ" sz="66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2060848"/>
            <a:ext cx="6165428" cy="268223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HOSPODÁŘSTVÍ: </a:t>
            </a:r>
          </a:p>
          <a:p>
            <a:r>
              <a:rPr lang="cs-CZ" sz="4400" b="1" dirty="0" smtClean="0"/>
              <a:t>ZEMĚDĚLSTVÍ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11760" y="476672"/>
            <a:ext cx="4464496" cy="33617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"/>
            <a:ext cx="36004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97" y="-17115"/>
            <a:ext cx="351060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1368"/>
            <a:ext cx="3347392" cy="22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92" y="4743078"/>
            <a:ext cx="4064508" cy="21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1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 smtClean="0"/>
              <a:t>Živočišná 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-	v hospodářsky vyspělých státech </a:t>
            </a:r>
          </a:p>
          <a:p>
            <a:pPr>
              <a:buNone/>
            </a:pPr>
            <a:r>
              <a:rPr lang="cs-CZ" dirty="0" smtClean="0"/>
              <a:t>	převládá chov skotu, prasat a ovcí </a:t>
            </a:r>
          </a:p>
          <a:p>
            <a:pPr>
              <a:buNone/>
            </a:pPr>
            <a:r>
              <a:rPr lang="cs-CZ" dirty="0" smtClean="0"/>
              <a:t>-	v sušších oblastech naší planety dominuje chov koní, koz a velbloudů</a:t>
            </a:r>
          </a:p>
          <a:p>
            <a:pPr>
              <a:buNone/>
            </a:pPr>
            <a:r>
              <a:rPr lang="cs-CZ" dirty="0" smtClean="0"/>
              <a:t>-	mezi specializované chovy řadíme chov včel, lam, jaků, slonů, bource morušového, sobů a jiných kožešinových zvířat</a:t>
            </a:r>
          </a:p>
          <a:p>
            <a:pPr>
              <a:buFont typeface="Arial" charset="0"/>
              <a:buChar char="•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0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Yak_at_third_lake_in_Gok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8141" y="3717032"/>
            <a:ext cx="3940043" cy="29550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 smtClean="0"/>
              <a:t>Hospodářská zvířata</a:t>
            </a:r>
            <a:endParaRPr lang="cs-CZ" dirty="0"/>
          </a:p>
        </p:txBody>
      </p:sp>
      <p:pic>
        <p:nvPicPr>
          <p:cNvPr id="6" name="Zástupný symbol pro obsah 3" descr="800px-Bees_Collecting_Pollen_2004-08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166727"/>
            <a:ext cx="3552395" cy="2664296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</p:pic>
      <p:pic>
        <p:nvPicPr>
          <p:cNvPr id="7" name="Obrázek 6" descr="Silkwormhead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72572"/>
            <a:ext cx="3456384" cy="259228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258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5" y="2006487"/>
            <a:ext cx="414712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07" y="1515910"/>
            <a:ext cx="2805531" cy="20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Intenzivní versus ekologické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28" y="1484784"/>
            <a:ext cx="4176464" cy="278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4824"/>
            <a:ext cx="4151736" cy="27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40" y="1484784"/>
            <a:ext cx="4382244" cy="291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96812"/>
            <a:ext cx="4355976" cy="287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71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916832"/>
            <a:ext cx="6529536" cy="4191344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cs-CZ" sz="1400" dirty="0" smtClean="0"/>
              <a:t>1) VE KTERÉM HOSPODÁŘSKÉM OBORU LIDÉ PĚSTUJÍ PLODINY A CHOVAJÍ ZVÍŘATA?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cs-CZ" sz="1400" dirty="0" smtClean="0"/>
              <a:t>2) KTERÉ PLODINY ŘADÍME MEZI OKOPANINY?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cs-CZ" sz="1400" dirty="0" smtClean="0"/>
              <a:t>3) KTERÉ PLODINY ŘADÍME MEZI LUŠTĚNINY?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cs-CZ" sz="1400" dirty="0" smtClean="0"/>
              <a:t>4) K ČEMU SE VYUŽÍVÁ BOUREC MORUŠOVÝ?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cs-CZ" sz="1400" dirty="0" smtClean="0"/>
              <a:t>5) VE KTERÉM PODNEBNÉM PÁSU PĚSTUJÍ KAKAOVNÍK?</a:t>
            </a:r>
          </a:p>
          <a:p>
            <a:pPr>
              <a:lnSpc>
                <a:spcPct val="130000"/>
              </a:lnSpc>
            </a:pPr>
            <a:endParaRPr lang="cs-CZ" sz="14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4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OPAKOVÁNÍ -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buAutoNum type="arabicParenR"/>
            </a:pPr>
            <a:r>
              <a:rPr lang="cs-CZ" dirty="0" smtClean="0"/>
              <a:t>zemědělství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cs-CZ" dirty="0" smtClean="0"/>
              <a:t>Brambory, řepa, tuřín… </a:t>
            </a:r>
            <a:endParaRPr lang="cs-CZ" dirty="0"/>
          </a:p>
          <a:p>
            <a:pPr marL="0" indent="0">
              <a:lnSpc>
                <a:spcPct val="130000"/>
              </a:lnSpc>
              <a:buNone/>
            </a:pPr>
            <a:r>
              <a:rPr lang="cs-CZ" dirty="0"/>
              <a:t>3) </a:t>
            </a:r>
            <a:r>
              <a:rPr lang="cs-CZ" dirty="0" smtClean="0"/>
              <a:t>fazol, čočka, hrách, sója…</a:t>
            </a:r>
            <a:endParaRPr lang="cs-CZ" dirty="0"/>
          </a:p>
          <a:p>
            <a:pPr marL="0" indent="0">
              <a:lnSpc>
                <a:spcPct val="130000"/>
              </a:lnSpc>
              <a:buNone/>
            </a:pPr>
            <a:r>
              <a:rPr lang="cs-CZ" dirty="0"/>
              <a:t>4) k</a:t>
            </a:r>
            <a:r>
              <a:rPr lang="cs-CZ" dirty="0" smtClean="0"/>
              <a:t> výrobě hedvábí… </a:t>
            </a:r>
            <a:endParaRPr lang="cs-CZ" dirty="0"/>
          </a:p>
          <a:p>
            <a:pPr marL="0" indent="0">
              <a:lnSpc>
                <a:spcPct val="130000"/>
              </a:lnSpc>
              <a:buNone/>
            </a:pPr>
            <a:r>
              <a:rPr lang="cs-CZ" dirty="0"/>
              <a:t>5) t</a:t>
            </a:r>
            <a:r>
              <a:rPr lang="cs-CZ" dirty="0" smtClean="0"/>
              <a:t>ropickém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62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rgbClr val="FF0000"/>
                </a:solidFill>
              </a:rPr>
              <a:t>Zopakujte si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HOSPODÁŘSTVÍ  JE  OBOR, VE KTERÉM  LIDÉ:</a:t>
            </a:r>
          </a:p>
          <a:p>
            <a:pPr marL="342900" indent="-342900">
              <a:buAutoNum type="arabicPeriod"/>
            </a:pPr>
            <a:r>
              <a:rPr lang="cs-CZ" dirty="0" smtClean="0"/>
              <a:t>VYTVÁŘEJÍ VÝROBKY A ELEKTRICKOU ENERGII        </a:t>
            </a:r>
            <a:r>
              <a:rPr lang="cs-CZ" sz="2000" b="1" dirty="0" smtClean="0">
                <a:solidFill>
                  <a:srgbClr val="FF0000"/>
                </a:solidFill>
              </a:rPr>
              <a:t>PRŮMYSL</a:t>
            </a:r>
            <a:endParaRPr lang="cs-CZ" sz="20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cs-CZ" dirty="0" smtClean="0"/>
              <a:t>PĚSTUJÍ  PLODINY A CHOVAJÍ  ZVÍŘATA       </a:t>
            </a:r>
            <a:r>
              <a:rPr lang="cs-CZ" sz="2000" b="1" dirty="0" smtClean="0">
                <a:solidFill>
                  <a:srgbClr val="FF0000"/>
                </a:solidFill>
              </a:rPr>
              <a:t>ZEMĚDĚLSTVÍ</a:t>
            </a:r>
          </a:p>
          <a:p>
            <a:pPr marL="0" indent="0">
              <a:buNone/>
            </a:pPr>
            <a:r>
              <a:rPr lang="cs-CZ" dirty="0" smtClean="0"/>
              <a:t>3.  PROVOZUJÍ  </a:t>
            </a:r>
            <a:r>
              <a:rPr lang="cs-CZ" sz="2000" b="1" dirty="0" smtClean="0">
                <a:solidFill>
                  <a:srgbClr val="FF0000"/>
                </a:solidFill>
              </a:rPr>
              <a:t>DOPRAVU</a:t>
            </a:r>
          </a:p>
          <a:p>
            <a:pPr marL="0" indent="0">
              <a:buNone/>
            </a:pPr>
            <a:r>
              <a:rPr lang="cs-CZ" dirty="0" smtClean="0"/>
              <a:t>4.  STARAJÍ SE O </a:t>
            </a:r>
            <a:r>
              <a:rPr lang="cs-CZ" sz="2100" b="1" dirty="0" smtClean="0">
                <a:solidFill>
                  <a:srgbClr val="FF0000"/>
                </a:solidFill>
              </a:rPr>
              <a:t>SLUŽBY</a:t>
            </a:r>
            <a:endParaRPr lang="cs-CZ" sz="2100" b="1" dirty="0">
              <a:solidFill>
                <a:srgbClr val="FF00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3818811" y="3486520"/>
            <a:ext cx="416125" cy="242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842773" y="4221088"/>
            <a:ext cx="416125" cy="2423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0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rgbClr val="FF0000"/>
                </a:solidFill>
              </a:rPr>
              <a:t>ZEMĚDĚLSTVÍ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HLAVNÍM ÚKOLEM ZEMĚDĚLSTVÍ JE ZAJISTIT DOSTATEK POTRAVIN  PRO </a:t>
            </a:r>
            <a:r>
              <a:rPr lang="cs-CZ" dirty="0" smtClean="0"/>
              <a:t>OBYVATELE</a:t>
            </a:r>
          </a:p>
          <a:p>
            <a:r>
              <a:rPr lang="cs-CZ" dirty="0" smtClean="0"/>
              <a:t>JE VÁZÁNO NA PŮDU</a:t>
            </a:r>
          </a:p>
          <a:p>
            <a:r>
              <a:rPr lang="cs-CZ" dirty="0" smtClean="0"/>
              <a:t>ZEMĚDĚLSTVÍ NEPRODUKUJE JEN POTRAVINY, ALE </a:t>
            </a:r>
            <a:r>
              <a:rPr lang="cs-CZ" smtClean="0"/>
              <a:t>TAKÉ BAVLNU</a:t>
            </a:r>
            <a:r>
              <a:rPr lang="cs-CZ" dirty="0" smtClean="0"/>
              <a:t>, KAUČUK, TABÁK, OLEJNINY ATD.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2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TYPY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cs-CZ" sz="2000" dirty="0" smtClean="0"/>
              <a:t>ROSTLINNÉ ZEMĚDĚLSTVÍ</a:t>
            </a:r>
          </a:p>
          <a:p>
            <a:pPr lvl="2"/>
            <a:r>
              <a:rPr lang="cs-CZ" sz="2000" dirty="0" smtClean="0"/>
              <a:t>ŽIVOČIŠNÉ ZEMĚDĚLSTVÍ</a:t>
            </a:r>
          </a:p>
          <a:p>
            <a:pPr marL="577850" lvl="2" indent="0">
              <a:buNone/>
            </a:pPr>
            <a:r>
              <a:rPr lang="cs-CZ" sz="2000" dirty="0"/>
              <a:t> </a:t>
            </a:r>
            <a:endParaRPr lang="cs-CZ" sz="2000" dirty="0" smtClean="0"/>
          </a:p>
          <a:p>
            <a:pPr lvl="2"/>
            <a:r>
              <a:rPr lang="cs-CZ" sz="2000" dirty="0" smtClean="0"/>
              <a:t>INTENZIVNÍ </a:t>
            </a:r>
          </a:p>
          <a:p>
            <a:pPr lvl="2"/>
            <a:r>
              <a:rPr lang="cs-CZ" sz="2000" dirty="0" smtClean="0"/>
              <a:t>EKOLOGICKÉ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649"/>
            <a:ext cx="2847975" cy="189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4360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578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21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178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5"/>
            <a:ext cx="2182366" cy="145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11" y="3462224"/>
            <a:ext cx="2585089" cy="169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cs-CZ" dirty="0"/>
              <a:t>Kulturní plodiny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700808"/>
            <a:ext cx="6629400" cy="4896544"/>
          </a:xfrm>
        </p:spPr>
        <p:txBody>
          <a:bodyPr>
            <a:normAutofit fontScale="62500" lnSpcReduction="20000"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cs-CZ" sz="3600" dirty="0" smtClean="0"/>
              <a:t>1.	</a:t>
            </a:r>
            <a:r>
              <a:rPr lang="cs-CZ" sz="3600" b="1" dirty="0" smtClean="0">
                <a:solidFill>
                  <a:srgbClr val="FFC000"/>
                </a:solidFill>
              </a:rPr>
              <a:t>Obiloviny</a:t>
            </a:r>
            <a:r>
              <a:rPr lang="cs-CZ" sz="3600" dirty="0" smtClean="0"/>
              <a:t>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3600" dirty="0" smtClean="0"/>
              <a:t>(</a:t>
            </a:r>
            <a:r>
              <a:rPr lang="cs-CZ" sz="3600" b="1" dirty="0" smtClean="0"/>
              <a:t>pšenice</a:t>
            </a:r>
            <a:r>
              <a:rPr lang="cs-CZ" sz="3600" dirty="0" smtClean="0"/>
              <a:t>, kukuřice, rýže, ječmen, proso, čirok, oves, žito aj.)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3600" dirty="0" smtClean="0"/>
              <a:t>2.	</a:t>
            </a:r>
            <a:r>
              <a:rPr lang="cs-CZ" sz="3600" b="1" dirty="0" smtClean="0">
                <a:solidFill>
                  <a:srgbClr val="FFC000"/>
                </a:solidFill>
              </a:rPr>
              <a:t>Olejniny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3600" dirty="0" smtClean="0"/>
              <a:t>(sója, podzemnice olejná, </a:t>
            </a:r>
            <a:r>
              <a:rPr lang="cs-CZ" sz="3600" b="1" dirty="0" smtClean="0"/>
              <a:t>řepka olejka</a:t>
            </a:r>
            <a:r>
              <a:rPr lang="cs-CZ" sz="3600" dirty="0" smtClean="0"/>
              <a:t>, mák, slunečnice, len, hořčice aj.)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3600" dirty="0" smtClean="0">
                <a:solidFill>
                  <a:schemeClr val="tx1"/>
                </a:solidFill>
              </a:rPr>
              <a:t>3.</a:t>
            </a:r>
            <a:r>
              <a:rPr lang="cs-CZ" sz="3600" b="1" dirty="0" smtClean="0">
                <a:solidFill>
                  <a:srgbClr val="FFC000"/>
                </a:solidFill>
              </a:rPr>
              <a:t>	Okopaniny</a:t>
            </a:r>
            <a:r>
              <a:rPr lang="cs-CZ" sz="3600" dirty="0" smtClean="0"/>
              <a:t>	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3600" dirty="0" smtClean="0"/>
              <a:t>(brambory, </a:t>
            </a:r>
            <a:r>
              <a:rPr lang="cs-CZ" sz="3600" b="1" dirty="0" smtClean="0"/>
              <a:t>cukrová řepa</a:t>
            </a:r>
            <a:r>
              <a:rPr lang="cs-CZ" sz="3600" dirty="0" smtClean="0"/>
              <a:t>, batáty, jamy, tuřín, topinambur aj.)</a:t>
            </a:r>
          </a:p>
          <a:p>
            <a:pPr marL="525780" indent="-457200">
              <a:buAutoNum type="arabicPeriod" startAt="3"/>
            </a:pPr>
            <a:endParaRPr lang="cs-CZ" dirty="0" smtClean="0"/>
          </a:p>
          <a:p>
            <a:pPr marL="525780" indent="-457200">
              <a:buAutoNum type="alphaUcParenR" startAt="3"/>
            </a:pP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8" y="548680"/>
            <a:ext cx="2592288" cy="172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4864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6" y="5013176"/>
            <a:ext cx="2459765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2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8780" y="609600"/>
            <a:ext cx="5918419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Kulturní </a:t>
            </a:r>
            <a:r>
              <a:rPr lang="cs-CZ" dirty="0"/>
              <a:t>plodiny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3" y="1988840"/>
            <a:ext cx="7803951" cy="4623392"/>
          </a:xfrm>
        </p:spPr>
        <p:txBody>
          <a:bodyPr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4.</a:t>
            </a:r>
            <a:r>
              <a:rPr lang="cs-CZ" sz="2000" b="1" dirty="0" smtClean="0">
                <a:solidFill>
                  <a:srgbClr val="FFC000"/>
                </a:solidFill>
              </a:rPr>
              <a:t>	</a:t>
            </a:r>
            <a:r>
              <a:rPr lang="cs-CZ" sz="2300" b="1" dirty="0" smtClean="0">
                <a:solidFill>
                  <a:srgbClr val="FFC000"/>
                </a:solidFill>
              </a:rPr>
              <a:t>Technické plodiny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(kaučukovník, </a:t>
            </a:r>
            <a:r>
              <a:rPr lang="cs-CZ" sz="2300" b="1" dirty="0" smtClean="0">
                <a:solidFill>
                  <a:schemeClr val="tx1"/>
                </a:solidFill>
              </a:rPr>
              <a:t>korkový dub</a:t>
            </a:r>
            <a:r>
              <a:rPr lang="cs-CZ" sz="2300" dirty="0" smtClean="0">
                <a:solidFill>
                  <a:schemeClr val="tx1"/>
                </a:solidFill>
              </a:rPr>
              <a:t>, lufa, konopí, chmel, bambus, tabák, brambory aj.)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5.	</a:t>
            </a:r>
            <a:r>
              <a:rPr lang="cs-CZ" sz="2300" b="1" dirty="0" smtClean="0">
                <a:solidFill>
                  <a:srgbClr val="FFC000"/>
                </a:solidFill>
              </a:rPr>
              <a:t>Textilní plodiny</a:t>
            </a:r>
            <a:endParaRPr lang="cs-CZ" sz="2300" b="1" dirty="0">
              <a:solidFill>
                <a:srgbClr val="FFC000"/>
              </a:solidFill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cs-CZ" sz="2300" dirty="0" smtClean="0"/>
              <a:t>(len, </a:t>
            </a:r>
            <a:r>
              <a:rPr lang="cs-CZ" sz="2300" b="1" dirty="0" smtClean="0"/>
              <a:t>bavlník</a:t>
            </a:r>
            <a:r>
              <a:rPr lang="cs-CZ" sz="2300" dirty="0" smtClean="0"/>
              <a:t>, konopí, jutovník, </a:t>
            </a:r>
            <a:r>
              <a:rPr lang="cs-CZ" sz="2300" dirty="0" smtClean="0"/>
              <a:t>agáve aj</a:t>
            </a:r>
            <a:r>
              <a:rPr lang="cs-CZ" sz="2300" dirty="0" smtClean="0"/>
              <a:t>.)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6.</a:t>
            </a:r>
            <a:r>
              <a:rPr lang="cs-CZ" sz="2300" dirty="0" smtClean="0">
                <a:solidFill>
                  <a:srgbClr val="FFC000"/>
                </a:solidFill>
              </a:rPr>
              <a:t>	</a:t>
            </a:r>
            <a:r>
              <a:rPr lang="cs-CZ" sz="2300" b="1" dirty="0" smtClean="0">
                <a:solidFill>
                  <a:srgbClr val="FFC000"/>
                </a:solidFill>
              </a:rPr>
              <a:t>Pochutiny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300" dirty="0" smtClean="0"/>
              <a:t>(kávovník, kakaovník, čajovník, </a:t>
            </a:r>
            <a:r>
              <a:rPr lang="cs-CZ" sz="2300" b="1" dirty="0" smtClean="0"/>
              <a:t>chmel</a:t>
            </a:r>
            <a:r>
              <a:rPr lang="cs-CZ" sz="2300" dirty="0" smtClean="0"/>
              <a:t>, šípek aj.)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13805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7258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0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609600"/>
            <a:ext cx="5449416" cy="1143000"/>
          </a:xfrm>
        </p:spPr>
        <p:txBody>
          <a:bodyPr/>
          <a:lstStyle/>
          <a:p>
            <a:r>
              <a:rPr lang="cs-CZ" dirty="0"/>
              <a:t>Kulturní plodiny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627784" y="2276872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>
              <a:buNone/>
            </a:pPr>
            <a:r>
              <a:rPr lang="cs-CZ" sz="2300" dirty="0"/>
              <a:t>7.	</a:t>
            </a:r>
            <a:r>
              <a:rPr lang="cs-CZ" sz="2300" b="1" dirty="0">
                <a:solidFill>
                  <a:srgbClr val="FFC000"/>
                </a:solidFill>
              </a:rPr>
              <a:t>Léčivé rostliny</a:t>
            </a:r>
          </a:p>
          <a:p>
            <a:pPr marL="68580" indent="0">
              <a:buNone/>
            </a:pPr>
            <a:r>
              <a:rPr lang="cs-CZ" sz="2300" dirty="0"/>
              <a:t>(</a:t>
            </a:r>
            <a:r>
              <a:rPr lang="cs-CZ" sz="2300" b="1" dirty="0"/>
              <a:t>aloe</a:t>
            </a:r>
            <a:r>
              <a:rPr lang="cs-CZ" sz="2300" dirty="0"/>
              <a:t>, heřmánek, máta, meduňka, jitrocel aj.)</a:t>
            </a:r>
          </a:p>
          <a:p>
            <a:pPr marL="68580" indent="0">
              <a:buNone/>
            </a:pPr>
            <a:r>
              <a:rPr lang="cs-CZ" sz="2300" dirty="0"/>
              <a:t>8.	</a:t>
            </a:r>
            <a:r>
              <a:rPr lang="cs-CZ" sz="2300" b="1" dirty="0">
                <a:solidFill>
                  <a:srgbClr val="FFC000"/>
                </a:solidFill>
              </a:rPr>
              <a:t>Luštěniny</a:t>
            </a:r>
            <a:r>
              <a:rPr lang="cs-CZ" sz="2300" dirty="0"/>
              <a:t> </a:t>
            </a:r>
          </a:p>
          <a:p>
            <a:pPr marL="68580" indent="0">
              <a:buNone/>
            </a:pPr>
            <a:r>
              <a:rPr lang="cs-CZ" sz="2300" dirty="0"/>
              <a:t>(</a:t>
            </a:r>
            <a:r>
              <a:rPr lang="cs-CZ" sz="2300" b="1" dirty="0"/>
              <a:t>fazol</a:t>
            </a:r>
            <a:r>
              <a:rPr lang="cs-CZ" sz="2300" dirty="0"/>
              <a:t>, hrách, čočka, bob, cizrna, hrachor aj.)</a:t>
            </a:r>
          </a:p>
          <a:p>
            <a:pPr marL="68580" indent="0">
              <a:buNone/>
            </a:pPr>
            <a:r>
              <a:rPr lang="cs-CZ" sz="2300" dirty="0"/>
              <a:t>9.	</a:t>
            </a:r>
            <a:r>
              <a:rPr lang="cs-CZ" sz="2300" b="1" dirty="0">
                <a:solidFill>
                  <a:srgbClr val="FFC000"/>
                </a:solidFill>
              </a:rPr>
              <a:t>Narkotika</a:t>
            </a:r>
          </a:p>
          <a:p>
            <a:pPr marL="68580" indent="0">
              <a:buNone/>
            </a:pPr>
            <a:r>
              <a:rPr lang="cs-CZ" sz="2300" dirty="0"/>
              <a:t>(tabák, </a:t>
            </a:r>
            <a:r>
              <a:rPr lang="cs-CZ" sz="2300" b="1" dirty="0"/>
              <a:t>mák</a:t>
            </a:r>
            <a:r>
              <a:rPr lang="cs-CZ" sz="2300" dirty="0"/>
              <a:t> - opium, konopí aj.)</a:t>
            </a:r>
          </a:p>
          <a:p>
            <a:pPr marL="525780" indent="-457200">
              <a:buAutoNum type="arabicPeriod" startAt="7"/>
            </a:pP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2" y="612006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28" y="1412776"/>
            <a:ext cx="2520181" cy="336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751" y="4730179"/>
            <a:ext cx="2807535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827584" y="1554981"/>
            <a:ext cx="7300664" cy="4623392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000"/>
              </a:spcBef>
              <a:buFont typeface="Wingdings" pitchFamily="2" charset="2"/>
              <a:buChar char="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000"/>
              </a:spcBef>
              <a:buFont typeface="Wingdings" pitchFamily="2" charset="2"/>
              <a:buChar char="l"/>
              <a:defRPr sz="1800" kern="1200">
                <a:solidFill>
                  <a:schemeClr val="tx1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FFC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155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94C600"/>
                </a:solidFill>
              </a:rPr>
              <a:t>Zemědělství</a:t>
            </a:r>
            <a:br>
              <a:rPr lang="cs-CZ" dirty="0">
                <a:solidFill>
                  <a:srgbClr val="94C600"/>
                </a:solidFill>
              </a:rPr>
            </a:br>
            <a:r>
              <a:rPr lang="cs-CZ" sz="2700" dirty="0">
                <a:solidFill>
                  <a:srgbClr val="94C600"/>
                </a:solidFill>
              </a:rPr>
              <a:t>Kulturní plodiny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844824"/>
            <a:ext cx="6629400" cy="4224528"/>
          </a:xfrm>
        </p:spPr>
        <p:txBody>
          <a:bodyPr>
            <a:norm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cs-CZ" dirty="0" smtClean="0"/>
              <a:t>10.	</a:t>
            </a:r>
            <a:r>
              <a:rPr lang="cs-CZ" sz="2300" b="1" dirty="0" smtClean="0">
                <a:solidFill>
                  <a:srgbClr val="FFC000"/>
                </a:solidFill>
              </a:rPr>
              <a:t>Koření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300" dirty="0" smtClean="0"/>
              <a:t>(</a:t>
            </a:r>
            <a:r>
              <a:rPr lang="cs-CZ" sz="2300" b="1" dirty="0" smtClean="0"/>
              <a:t>pepř</a:t>
            </a:r>
            <a:r>
              <a:rPr lang="cs-CZ" sz="2300" dirty="0" smtClean="0"/>
              <a:t>, bobkový list, kmín, anýz, kari, jalovec aj.)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300" dirty="0" smtClean="0"/>
              <a:t>11.	</a:t>
            </a:r>
            <a:r>
              <a:rPr lang="cs-CZ" sz="2300" b="1" dirty="0" smtClean="0">
                <a:solidFill>
                  <a:srgbClr val="FFC000"/>
                </a:solidFill>
              </a:rPr>
              <a:t>Ovoce a zelenina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300" dirty="0" smtClean="0"/>
              <a:t>12.	</a:t>
            </a:r>
            <a:r>
              <a:rPr lang="cs-CZ" sz="2300" b="1" dirty="0" smtClean="0">
                <a:solidFill>
                  <a:srgbClr val="FFC000"/>
                </a:solidFill>
              </a:rPr>
              <a:t>Krmné plodiny (Pícniny)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cs-CZ" sz="2300" b="1" dirty="0" smtClean="0"/>
              <a:t>(vojtěška</a:t>
            </a:r>
            <a:r>
              <a:rPr lang="cs-CZ" sz="2300" dirty="0" smtClean="0"/>
              <a:t>, jetel, kostřava, lipnice, krmné obiloviny, úročník bolhoj, tolice aj.)</a:t>
            </a:r>
          </a:p>
          <a:p>
            <a:pPr marL="525780" indent="-457200">
              <a:buAutoNum type="arabicPeriod" startAt="11"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81128"/>
            <a:ext cx="2369840" cy="236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332656"/>
            <a:ext cx="2870448" cy="190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76688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cs-CZ" dirty="0" smtClean="0"/>
              <a:t>Pěstování plodin </a:t>
            </a:r>
            <a:br>
              <a:rPr lang="cs-CZ" dirty="0" smtClean="0"/>
            </a:br>
            <a:r>
              <a:rPr lang="cs-CZ" dirty="0" smtClean="0"/>
              <a:t>Podnebná pásma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Mírné pásmo (ČR)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pšenice, kukuřice, ječmen, žito, brambory, cukrová řepa, řepka olejka, len, chmel aj.   </a:t>
            </a:r>
          </a:p>
          <a:p>
            <a:pPr>
              <a:buNone/>
            </a:pPr>
            <a:r>
              <a:rPr lang="cs-CZ" b="1" dirty="0" smtClean="0">
                <a:solidFill>
                  <a:srgbClr val="0070C0"/>
                </a:solidFill>
              </a:rPr>
              <a:t>Subtropické pásmo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rýže, proso, pšenice, kukuřice, bavlník, čajovník, cukrová třtina, citrusy aj.</a:t>
            </a:r>
          </a:p>
          <a:p>
            <a:pPr>
              <a:buNone/>
            </a:pPr>
            <a:r>
              <a:rPr lang="cs-CZ" b="1" dirty="0" smtClean="0">
                <a:solidFill>
                  <a:srgbClr val="FFC000"/>
                </a:solidFill>
              </a:rPr>
              <a:t>Tropické pásmo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 kakaovník, kávovník , jamy, rýže, banánovník, maniok – kasava aj. 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TC010264149[[fn=Motiv Bubliny]]</Template>
  <TotalTime>4163</TotalTime>
  <Words>240</Words>
  <Application>Microsoft Office PowerPoint</Application>
  <PresentationFormat>Předvádění na obrazovce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1</vt:lpstr>
      <vt:lpstr>Prezentace aplikace PowerPoint</vt:lpstr>
      <vt:lpstr>Zopakujte si</vt:lpstr>
      <vt:lpstr>ZEMĚDĚLSTVÍ</vt:lpstr>
      <vt:lpstr>TYPY ZEMĚDĚLSTVÍ</vt:lpstr>
      <vt:lpstr>Kulturní plodiny</vt:lpstr>
      <vt:lpstr>Kulturní plodiny</vt:lpstr>
      <vt:lpstr>Kulturní plodiny</vt:lpstr>
      <vt:lpstr>Zemědělství Kulturní plodiny</vt:lpstr>
      <vt:lpstr>Pěstování plodin  Podnebná pásma</vt:lpstr>
      <vt:lpstr>Živočišná výroba</vt:lpstr>
      <vt:lpstr>Hospodářská zvířata</vt:lpstr>
      <vt:lpstr>Intenzivní versus ekologické</vt:lpstr>
      <vt:lpstr>OPAKOVÁNÍ</vt:lpstr>
      <vt:lpstr>OPAKOVÁNÍ - řešení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Zeměpis Evropa zemědělství</dc:title>
  <dc:creator>Miloslav Došek</dc:creator>
  <cp:lastModifiedBy>Lenka Moravcova</cp:lastModifiedBy>
  <cp:revision>184</cp:revision>
  <dcterms:created xsi:type="dcterms:W3CDTF">2011-10-26T16:40:50Z</dcterms:created>
  <dcterms:modified xsi:type="dcterms:W3CDTF">2020-06-03T14:34:39Z</dcterms:modified>
</cp:coreProperties>
</file>