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4"/>
  </p:notesMasterIdLst>
  <p:sldIdLst>
    <p:sldId id="256" r:id="rId2"/>
    <p:sldId id="257" r:id="rId3"/>
    <p:sldId id="258" r:id="rId4"/>
    <p:sldId id="278" r:id="rId5"/>
    <p:sldId id="279" r:id="rId6"/>
    <p:sldId id="267" r:id="rId7"/>
    <p:sldId id="271" r:id="rId8"/>
    <p:sldId id="259" r:id="rId9"/>
    <p:sldId id="270" r:id="rId10"/>
    <p:sldId id="280" r:id="rId11"/>
    <p:sldId id="260" r:id="rId12"/>
    <p:sldId id="272" r:id="rId13"/>
    <p:sldId id="262" r:id="rId14"/>
    <p:sldId id="273" r:id="rId15"/>
    <p:sldId id="274" r:id="rId16"/>
    <p:sldId id="263" r:id="rId17"/>
    <p:sldId id="261" r:id="rId18"/>
    <p:sldId id="266" r:id="rId19"/>
    <p:sldId id="275" r:id="rId20"/>
    <p:sldId id="281" r:id="rId21"/>
    <p:sldId id="282" r:id="rId22"/>
    <p:sldId id="284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494" autoAdjust="0"/>
  </p:normalViewPr>
  <p:slideViewPr>
    <p:cSldViewPr>
      <p:cViewPr>
        <p:scale>
          <a:sx n="100" d="100"/>
          <a:sy n="100" d="100"/>
        </p:scale>
        <p:origin x="-4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7481E-AB44-4DA0-BD47-E18769B0B7A9}" type="datetimeFigureOut">
              <a:rPr lang="cs-CZ" smtClean="0"/>
              <a:t>27.5.2020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CF288-4D45-4E5C-845A-E8EF44A092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401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F288-4D45-4E5C-845A-E8EF44A0924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8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605D5BC2-7358-4A3D-9415-821C76E70548}" type="datetimeFigureOut">
              <a:rPr lang="cs-CZ" smtClean="0"/>
              <a:t>27.5.2020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5BC2-7358-4A3D-9415-821C76E70548}" type="datetimeFigureOut">
              <a:rPr lang="cs-CZ" smtClean="0"/>
              <a:t>27.5.2020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5BC2-7358-4A3D-9415-821C76E70548}" type="datetimeFigureOut">
              <a:rPr lang="cs-CZ" smtClean="0"/>
              <a:t>27.5.2020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5BC2-7358-4A3D-9415-821C76E70548}" type="datetimeFigureOut">
              <a:rPr lang="cs-CZ" smtClean="0"/>
              <a:t>27.5.2020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5BC2-7358-4A3D-9415-821C76E70548}" type="datetimeFigureOut">
              <a:rPr lang="cs-CZ" smtClean="0"/>
              <a:t>27.5.2020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5BC2-7358-4A3D-9415-821C76E70548}" type="datetimeFigureOut">
              <a:rPr lang="cs-CZ" smtClean="0"/>
              <a:t>27.5.2020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5BC2-7358-4A3D-9415-821C76E70548}" type="datetimeFigureOut">
              <a:rPr lang="cs-CZ" smtClean="0"/>
              <a:t>27.5.2020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5BC2-7358-4A3D-9415-821C76E70548}" type="datetimeFigureOut">
              <a:rPr lang="cs-CZ" smtClean="0"/>
              <a:t>27.5.2020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5BC2-7358-4A3D-9415-821C76E70548}" type="datetimeFigureOut">
              <a:rPr lang="cs-CZ" smtClean="0"/>
              <a:t>27.5.2020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5BC2-7358-4A3D-9415-821C76E70548}" type="datetimeFigureOut">
              <a:rPr lang="cs-CZ" smtClean="0"/>
              <a:t>27.5.2020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5BC2-7358-4A3D-9415-821C76E70548}" type="datetimeFigureOut">
              <a:rPr lang="cs-CZ" smtClean="0"/>
              <a:t>27.5.2020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5BC2-7358-4A3D-9415-821C76E70548}" type="datetimeFigureOut">
              <a:rPr lang="cs-CZ" smtClean="0"/>
              <a:t>27.5.2020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  <p:grpSp>
        <p:nvGrpSpPr>
          <p:cNvPr id="23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5BC2-7358-4A3D-9415-821C76E70548}" type="datetimeFigureOut">
              <a:rPr lang="cs-CZ" smtClean="0"/>
              <a:t>27.5.2020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D5BC2-7358-4A3D-9415-821C76E70548}" type="datetimeFigureOut">
              <a:rPr lang="cs-CZ" smtClean="0"/>
              <a:t>27.5.2020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1600" y="908720"/>
            <a:ext cx="7086600" cy="1470025"/>
          </a:xfrm>
        </p:spPr>
        <p:txBody>
          <a:bodyPr>
            <a:normAutofit/>
          </a:bodyPr>
          <a:lstStyle/>
          <a:p>
            <a:pPr algn="ctr"/>
            <a:endParaRPr lang="cs-CZ" sz="6600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2276872"/>
            <a:ext cx="7776864" cy="3168352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HOSPODÁŘSTVÍ</a:t>
            </a:r>
          </a:p>
          <a:p>
            <a:r>
              <a:rPr lang="cs-CZ" sz="4800" b="1" dirty="0" smtClean="0"/>
              <a:t>- PRŮMYSL</a:t>
            </a:r>
            <a:endParaRPr lang="cs-CZ" sz="4800" b="1" dirty="0" smtClean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39752" y="476672"/>
            <a:ext cx="4464496" cy="576064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143366" cy="209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1"/>
            <a:ext cx="3131841" cy="20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00183"/>
            <a:ext cx="2987824" cy="198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16" y="4841776"/>
            <a:ext cx="360040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17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HUTNICTVÍ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HUTNICTVÍ = METALURGIE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/>
              <a:t>(Z ANGLICKÉHO </a:t>
            </a:r>
            <a:r>
              <a:rPr lang="cs-CZ" dirty="0" smtClean="0">
                <a:solidFill>
                  <a:srgbClr val="FF0000"/>
                </a:solidFill>
              </a:rPr>
              <a:t>METAL – KOV</a:t>
            </a:r>
            <a:r>
              <a:rPr lang="cs-CZ" dirty="0" smtClean="0"/>
              <a:t>)</a:t>
            </a:r>
          </a:p>
          <a:p>
            <a:r>
              <a:rPr lang="cs-CZ" dirty="0" smtClean="0"/>
              <a:t>TAVENÍ ŽELEZNÉ RUDY NA ŽELEZO</a:t>
            </a:r>
            <a:br>
              <a:rPr lang="cs-CZ" dirty="0" smtClean="0"/>
            </a:br>
            <a:r>
              <a:rPr lang="cs-CZ" dirty="0" smtClean="0"/>
              <a:t>A OCEL V HUTÍCH</a:t>
            </a:r>
          </a:p>
          <a:p>
            <a:r>
              <a:rPr lang="cs-CZ" dirty="0" smtClean="0"/>
              <a:t>STAVÍ SE V MÍSTECH TĚŽBY ŽELEZNÉ RUDY A UHLÍ</a:t>
            </a:r>
          </a:p>
          <a:p>
            <a:r>
              <a:rPr lang="cs-CZ" dirty="0" smtClean="0"/>
              <a:t>VELMI NÁROČNÉ NA SPOTŘEBU ENERGIE, VODY A LIDSKOU PRÁCI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9"/>
          <a:stretch/>
        </p:blipFill>
        <p:spPr>
          <a:xfrm>
            <a:off x="6352834" y="292006"/>
            <a:ext cx="2602128" cy="2551638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Obdélník 6"/>
          <p:cNvSpPr/>
          <p:nvPr/>
        </p:nvSpPr>
        <p:spPr>
          <a:xfrm>
            <a:off x="8259228" y="2780928"/>
            <a:ext cx="48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(7)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096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STROJÍRENSTVÍ - </a:t>
            </a:r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 AUTOMOBILOVÝ PRŮMYSL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916832"/>
            <a:ext cx="6629400" cy="422452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PEUGEOT, CITROEN, RENAULT (FRANCIE)</a:t>
            </a:r>
          </a:p>
          <a:p>
            <a:r>
              <a:rPr lang="cs-CZ" dirty="0" smtClean="0"/>
              <a:t>FIAT, ALFA ROMEO, LANCIA, FERRARI (ITÁLIE)</a:t>
            </a:r>
          </a:p>
          <a:p>
            <a:r>
              <a:rPr lang="cs-CZ" dirty="0" smtClean="0"/>
              <a:t>VOLKSWAGEN, MERCEDES, AUDI, BMW, OPEL (NĚMECKO)</a:t>
            </a:r>
          </a:p>
          <a:p>
            <a:r>
              <a:rPr lang="cs-CZ" dirty="0" smtClean="0"/>
              <a:t>SEAT (ŠPANĚLSKO), VOLVO, SAAB (ŠVÉDSKO), LADA (RUSKO), ŠKODA (ČR), ROLLS ROYCE (VELKÁ BRITÁNIE</a:t>
            </a:r>
            <a:r>
              <a:rPr lang="cs-CZ" dirty="0" smtClean="0"/>
              <a:t>)</a:t>
            </a:r>
          </a:p>
          <a:p>
            <a:r>
              <a:rPr lang="cs-CZ" dirty="0" smtClean="0"/>
              <a:t>KIA, MITSUBISHI, TOYOTA, SUBARU,SUZUKI, NISSAN (JAPONSKO)</a:t>
            </a:r>
          </a:p>
          <a:p>
            <a:r>
              <a:rPr lang="cs-CZ" dirty="0" smtClean="0"/>
              <a:t>HUMMER, CHEVROLET, CHRISLER (USA)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694" y="1916832"/>
            <a:ext cx="333330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41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94787" y="168265"/>
            <a:ext cx="7582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FF0000"/>
                </a:solidFill>
                <a:latin typeface="+mj-lt"/>
              </a:rPr>
              <a:t>POZNÁŠ ZNAČKU AUTA  A  ZEMI, KDE SE VYRÁBÍ?</a:t>
            </a:r>
            <a:endParaRPr lang="cs-CZ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09" y="2870843"/>
            <a:ext cx="1428750" cy="14287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84784"/>
            <a:ext cx="1531128" cy="55785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65" y="2088248"/>
            <a:ext cx="367353" cy="21707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188" y="3131988"/>
            <a:ext cx="1065681" cy="9161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07" y="1196752"/>
            <a:ext cx="1159601" cy="12046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324" y="4677892"/>
            <a:ext cx="1143000" cy="10096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367" y="2452112"/>
            <a:ext cx="386173" cy="20383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997" y="4364677"/>
            <a:ext cx="367353" cy="217072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700607" y="4086804"/>
            <a:ext cx="330842" cy="225574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062763" y="5737880"/>
            <a:ext cx="330842" cy="225574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326" y="4263671"/>
            <a:ext cx="331312" cy="22589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931" y="5715965"/>
            <a:ext cx="362984" cy="247489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426" y="2452112"/>
            <a:ext cx="298961" cy="203837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>
            <a:off x="2264467" y="1059239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Audi</a:t>
            </a:r>
            <a:endParaRPr lang="cs-CZ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349840" y="865822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Mercedes</a:t>
            </a:r>
            <a:endParaRPr lang="cs-CZ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6784780" y="865822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Škoda</a:t>
            </a:r>
            <a:endParaRPr lang="cs-CZ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6876256" y="2686177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Ferrari</a:t>
            </a:r>
            <a:endParaRPr lang="cs-CZ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1643334" y="2534997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Wolkswagen</a:t>
            </a:r>
            <a:endParaRPr lang="cs-CZ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4386693" y="2778767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Citroen</a:t>
            </a:r>
            <a:endParaRPr lang="cs-CZ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3010797" y="430856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Seat</a:t>
            </a:r>
            <a:endParaRPr lang="cs-CZ" b="1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5713379" y="4278959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Renault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2229644" y="5000476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(14)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0" t="10676" r="13601" b="27039"/>
          <a:stretch/>
        </p:blipFill>
        <p:spPr bwMode="auto">
          <a:xfrm>
            <a:off x="3976504" y="1196752"/>
            <a:ext cx="1929897" cy="11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6" r="31752" b="34623"/>
          <a:stretch/>
        </p:blipFill>
        <p:spPr bwMode="auto">
          <a:xfrm>
            <a:off x="6741136" y="2978459"/>
            <a:ext cx="1248392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9" b="20984"/>
          <a:stretch/>
        </p:blipFill>
        <p:spPr bwMode="auto">
          <a:xfrm>
            <a:off x="5476514" y="4611142"/>
            <a:ext cx="1517813" cy="10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bdélník 30"/>
          <p:cNvSpPr/>
          <p:nvPr/>
        </p:nvSpPr>
        <p:spPr>
          <a:xfrm>
            <a:off x="1371860" y="1556792"/>
            <a:ext cx="48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(8)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3879440" y="1556792"/>
            <a:ext cx="48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(9)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069396" y="1556792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(10)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1030908" y="3347700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(11)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3732087" y="3419708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(12)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6143476" y="3416300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(13)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5239939" y="4941168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(15)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202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CHEMICKÝ PRŮMYSL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916832"/>
            <a:ext cx="6629400" cy="422452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VÝROBA POHONNÝCH HMOT (BENZIN, NAFTA) V RAFINERIÍCH (AGIP, SHELL)</a:t>
            </a:r>
          </a:p>
          <a:p>
            <a:r>
              <a:rPr lang="cs-CZ" dirty="0" smtClean="0"/>
              <a:t>ZPRACOVÁNÍ KAUČUKU (NAPŘ. VÝROBA PNEUMATIK) – MICHELIN (FRANCIE)</a:t>
            </a:r>
          </a:p>
          <a:p>
            <a:r>
              <a:rPr lang="cs-CZ" dirty="0" smtClean="0"/>
              <a:t>DROGERIE, KOSMETIKA – HENKEL (NĚMECKO)</a:t>
            </a:r>
          </a:p>
          <a:p>
            <a:r>
              <a:rPr lang="cs-CZ" dirty="0" smtClean="0"/>
              <a:t>FARMACEUTIKA – VÝROBA LÉKŮ</a:t>
            </a:r>
          </a:p>
          <a:p>
            <a:r>
              <a:rPr lang="cs-CZ" dirty="0" smtClean="0"/>
              <a:t>UMĚLÁ HNOJIVA – BAYER (NĚMECKO)</a:t>
            </a:r>
          </a:p>
          <a:p>
            <a:endParaRPr lang="cs-CZ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5373216"/>
            <a:ext cx="2600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97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08" y="1614284"/>
            <a:ext cx="5203930" cy="39029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539552" y="2204864"/>
            <a:ext cx="30963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RAFINERIÍCH SE  ZPRACOVÁVÁ ROPA (</a:t>
            </a:r>
            <a:r>
              <a:rPr lang="cs-CZ" dirty="0" smtClean="0">
                <a:solidFill>
                  <a:srgbClr val="FF0000"/>
                </a:solidFill>
              </a:rPr>
              <a:t>PETROCHEMICKÝ PRŮMYSL</a:t>
            </a:r>
            <a:r>
              <a:rPr lang="cs-CZ" dirty="0" smtClean="0"/>
              <a:t>) – VZNIKÁ BENZIN A NAFTA.</a:t>
            </a:r>
          </a:p>
          <a:p>
            <a:endParaRPr lang="cs-CZ" dirty="0"/>
          </a:p>
          <a:p>
            <a:r>
              <a:rPr lang="cs-CZ" dirty="0" smtClean="0"/>
              <a:t>ROPA SE NAZÝVÁ TAKÉ ČERNÝM  ZLATEM – PATŘÍ MEZI NEJDŮLEŽITĚJŠÍ PRŮMYSLOVÉ SUROVINY A JE  HYBNOU SILOU SVĚTOVÉHO BOHATSTVÍ.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915816" y="698793"/>
            <a:ext cx="3842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  <a:latin typeface="+mj-lt"/>
              </a:rPr>
              <a:t>ZPRACOVÁNÍ ROPY</a:t>
            </a:r>
            <a:endParaRPr lang="cs-CZ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977588" y="5445224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(16)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143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20880" cy="1296144"/>
          </a:xfrm>
        </p:spPr>
        <p:txBody>
          <a:bodyPr>
            <a:normAutofit/>
          </a:bodyPr>
          <a:lstStyle/>
          <a:p>
            <a:r>
              <a:rPr lang="cs-CZ" dirty="0" smtClean="0"/>
              <a:t>        </a:t>
            </a:r>
            <a:r>
              <a:rPr lang="cs-CZ" dirty="0" smtClean="0">
                <a:solidFill>
                  <a:srgbClr val="FF0000"/>
                </a:solidFill>
              </a:rPr>
              <a:t>LEHKÝ (SPOTŘEBNÍ) PRŮMYSL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„SPOTŘEBNÍ ZBOŽÍ NAKUPUJEME </a:t>
            </a:r>
            <a:r>
              <a:rPr lang="cs-CZ" dirty="0"/>
              <a:t>NĚKOLIKRÁT BĚHEM ŽIVOTA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VĚCI, KTERÉ SE RYCHLEJI SPOTŘEBOVÁVAJÍ NEBO OPOTŘEBOVÁVAJÍ</a:t>
            </a:r>
          </a:p>
          <a:p>
            <a:r>
              <a:rPr lang="cs-CZ" dirty="0" smtClean="0"/>
              <a:t>POTRAVINY, ODĚVY, TEXTIL, OBUV, NÁBYTEK, ELEKTRONIKA, HRAČKY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088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629400" cy="11430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POTRAVINÁŘSTVÍ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1760" y="1916832"/>
            <a:ext cx="6629400" cy="422452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POTRAVINÁŘSTVÍ  PŘEDSTAVUJE  NEJVĚTŠÍ  ČÁST SPOTŘEBNÍHO  PRŮMYSLU</a:t>
            </a:r>
          </a:p>
          <a:p>
            <a:r>
              <a:rPr lang="cs-CZ" dirty="0" smtClean="0"/>
              <a:t>EVROPA PRODUKUJE NADBYTEK POTRAVIN </a:t>
            </a:r>
            <a:r>
              <a:rPr lang="cs-CZ" b="1" dirty="0" smtClean="0"/>
              <a:t>=</a:t>
            </a:r>
            <a:r>
              <a:rPr lang="cs-CZ" dirty="0" smtClean="0"/>
              <a:t>  VÝVOZ EVROPSKÝCH POTRAVIN DO SVĚTA                                                </a:t>
            </a:r>
          </a:p>
          <a:p>
            <a:r>
              <a:rPr lang="cs-CZ" dirty="0" smtClean="0"/>
              <a:t>ČOKOLÁDOVNY, PIVOVARY, LIHOVARY, MASOKOMBINÁTY, PEKÁRNY, KONZERVÁRNY…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331640" y="5877272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(17)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2953215" cy="393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86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640507"/>
            <a:ext cx="6629400" cy="11430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ELEKTRONIKA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901952"/>
            <a:ext cx="6629400" cy="4224528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MOBILNÍ TELEFONY                             (NOKIA - FINSKO, ERICSSON – ŠVÉDSKO)</a:t>
            </a:r>
          </a:p>
          <a:p>
            <a:r>
              <a:rPr lang="cs-CZ" dirty="0" smtClean="0"/>
              <a:t>POČÍTAČE, NOTEBOOKY, TISKÁRNY</a:t>
            </a:r>
          </a:p>
          <a:p>
            <a:r>
              <a:rPr lang="cs-CZ" dirty="0" smtClean="0"/>
              <a:t>TELEVIZORY, AUDIO SESTAVY (PHILIPS – NIZOZEMSKO, SIEMENS – NĚMECKO)</a:t>
            </a:r>
          </a:p>
          <a:p>
            <a:r>
              <a:rPr lang="cs-CZ" dirty="0" smtClean="0"/>
              <a:t>KUCHYŇSKÉ SPOTŘEBIČE              (MOULINEX - FRANCIE, FAGOR - ŠPANĚLSKO, ELEKTROLUX - ŠVÉDSKO, BOSCH - NĚMECKO)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28" y="1916832"/>
            <a:ext cx="2907752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élník 7"/>
          <p:cNvSpPr/>
          <p:nvPr/>
        </p:nvSpPr>
        <p:spPr>
          <a:xfrm>
            <a:off x="7142366" y="5651956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(18)</a:t>
            </a:r>
          </a:p>
        </p:txBody>
      </p:sp>
    </p:spTree>
    <p:extLst>
      <p:ext uri="{BB962C8B-B14F-4D97-AF65-F5344CB8AC3E}">
        <p14:creationId xmlns:p14="http://schemas.microsoft.com/office/powerpoint/2010/main" val="414039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629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TEXTIL A SPORTOVNÍ POTŘEBY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2960" y="1196752"/>
            <a:ext cx="6629400" cy="4224528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TECHNICKY NÁROČNĚJŠÍ VÝROBKY – NAPŘ. SPORTOVNÍ  POTŘEBY (LYŽE, KOLA, BRUSLE ATD.)</a:t>
            </a:r>
          </a:p>
          <a:p>
            <a:r>
              <a:rPr lang="cs-CZ" dirty="0" smtClean="0"/>
              <a:t>TEXTILNÍ A OBUVNICKÉ ODVĚTVÍ – </a:t>
            </a:r>
            <a:br>
              <a:rPr lang="cs-CZ" dirty="0" smtClean="0"/>
            </a:br>
            <a:r>
              <a:rPr lang="cs-CZ" dirty="0" smtClean="0"/>
              <a:t>V EVROPĚ JE POSTUPNĚ VYTLAČOVÁNO LEVNĚJŠÍMI VÝROBKY Z ASIE</a:t>
            </a:r>
          </a:p>
          <a:p>
            <a:r>
              <a:rPr lang="cs-CZ" dirty="0" smtClean="0"/>
              <a:t>ADIDAS A PUMA (NĚMECKO) JSOU PŘEDNÍMI SVĚTOVÝMI VÝROBCI SPORT. OBLEČENÍ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44" y="4437112"/>
            <a:ext cx="3963872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élník 7"/>
          <p:cNvSpPr/>
          <p:nvPr/>
        </p:nvSpPr>
        <p:spPr>
          <a:xfrm>
            <a:off x="8421988" y="5465723"/>
            <a:ext cx="686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(19)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645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91880" y="641162"/>
            <a:ext cx="1808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  <a:latin typeface="+mj-lt"/>
              </a:rPr>
              <a:t>HRAČKY</a:t>
            </a:r>
            <a:endParaRPr lang="cs-CZ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6021288"/>
            <a:ext cx="36744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STAVEBNICE LEGO Z DÁNSKA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396134" y="5086925"/>
            <a:ext cx="454623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LEGENDÁRNÍ AUTÍČKA FIRMY MATCHBOX Z BRITÁNIE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075903" y="1835532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(20)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300192" y="1979548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(21)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2799900" cy="373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85176"/>
            <a:ext cx="4586388" cy="26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14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 smtClean="0">
                <a:solidFill>
                  <a:srgbClr val="FF0000"/>
                </a:solidFill>
              </a:rPr>
              <a:t>HOSPODÁŘSTVÍ</a:t>
            </a:r>
            <a:endParaRPr lang="cs-CZ" sz="54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2084792"/>
            <a:ext cx="6629400" cy="422452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HOSPODÁŘSTVÍ  JE  OBOR, VE KTERÉM  LIDÉ:</a:t>
            </a:r>
          </a:p>
          <a:p>
            <a:pPr marL="342900" indent="-342900">
              <a:buAutoNum type="arabicPeriod"/>
            </a:pPr>
            <a:r>
              <a:rPr lang="cs-CZ" dirty="0" smtClean="0"/>
              <a:t>TĚŽÍ  NEROSTNÉ SUROVINY, VYTVÁŘÍ ELEKTRICKOU NERGII A PRODUKUJÍ VÝROBKY        </a:t>
            </a:r>
            <a:r>
              <a:rPr lang="cs-CZ" sz="2000" b="1" dirty="0" smtClean="0">
                <a:solidFill>
                  <a:srgbClr val="FF0000"/>
                </a:solidFill>
              </a:rPr>
              <a:t>PRŮMYSL</a:t>
            </a:r>
            <a:endParaRPr lang="cs-CZ" sz="2000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cs-CZ" dirty="0" smtClean="0"/>
              <a:t>PĚSTUJÍ  PLODINY A CHOVAJÍ  ZVÍŘATA </a:t>
            </a:r>
            <a:r>
              <a:rPr lang="cs-CZ" dirty="0"/>
              <a:t> </a:t>
            </a:r>
            <a:r>
              <a:rPr lang="cs-CZ" dirty="0" smtClean="0"/>
              <a:t>     </a:t>
            </a:r>
            <a:r>
              <a:rPr lang="cs-CZ" sz="2000" b="1" dirty="0" smtClean="0">
                <a:solidFill>
                  <a:srgbClr val="FF0000"/>
                </a:solidFill>
              </a:rPr>
              <a:t>ZEMĚDĚLSTVÍ</a:t>
            </a:r>
          </a:p>
          <a:p>
            <a:pPr marL="0" indent="0">
              <a:buNone/>
            </a:pPr>
            <a:r>
              <a:rPr lang="cs-CZ" dirty="0" smtClean="0"/>
              <a:t>3.  PROVOZUJÍ  </a:t>
            </a:r>
            <a:r>
              <a:rPr lang="cs-CZ" sz="2000" b="1" dirty="0" smtClean="0">
                <a:solidFill>
                  <a:srgbClr val="FF0000"/>
                </a:solidFill>
              </a:rPr>
              <a:t>DOPRAVU</a:t>
            </a:r>
          </a:p>
          <a:p>
            <a:pPr marL="0" indent="0">
              <a:buNone/>
            </a:pPr>
            <a:r>
              <a:rPr lang="cs-CZ" dirty="0" smtClean="0"/>
              <a:t>4.  STARAJÍ SE O </a:t>
            </a:r>
            <a:r>
              <a:rPr lang="cs-CZ" sz="2100" b="1" dirty="0" smtClean="0">
                <a:solidFill>
                  <a:srgbClr val="FF0000"/>
                </a:solidFill>
              </a:rPr>
              <a:t>SLUŽBY</a:t>
            </a:r>
            <a:endParaRPr lang="cs-CZ" sz="2100" b="1" dirty="0">
              <a:solidFill>
                <a:srgbClr val="FF0000"/>
              </a:solidFill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3923063" y="3778582"/>
            <a:ext cx="416125" cy="24231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3932846" y="4435522"/>
            <a:ext cx="416125" cy="24231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01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OPAKOVÁNÍ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916832"/>
            <a:ext cx="6629400" cy="4224528"/>
          </a:xfrm>
        </p:spPr>
        <p:txBody>
          <a:bodyPr>
            <a:noAutofit/>
          </a:bodyPr>
          <a:lstStyle/>
          <a:p>
            <a:r>
              <a:rPr lang="cs-CZ" sz="1600" dirty="0" smtClean="0"/>
              <a:t>KTERÉ PRŮMYSLOVÉ ODVĚTVÍ ZAJIŠŤUJE LIDEM NEROSTNÉ ZDROJE? </a:t>
            </a:r>
          </a:p>
          <a:p>
            <a:r>
              <a:rPr lang="cs-CZ" sz="1600" dirty="0" smtClean="0"/>
              <a:t>KTERÉ TŘI TYPY ELEKTRÁREN ZAHRNUJEME MEZI TZV. EKOLOGICKÉ ZDROJE ENERGIE?</a:t>
            </a:r>
          </a:p>
          <a:p>
            <a:r>
              <a:rPr lang="cs-CZ" sz="1600" dirty="0" smtClean="0"/>
              <a:t>PATŘÍ HUTNICTVÍ MEZI TĚŽKÝ NEBO LEHKÝ (SPOTŘEBNÍ PRŮMYSL)?</a:t>
            </a:r>
          </a:p>
          <a:p>
            <a:r>
              <a:rPr lang="cs-CZ" sz="1600" dirty="0"/>
              <a:t>NAPADÁ VÁS NĚJAKÉ PRŮMYSLOVÉ ODVĚTVÍ Z NAŠEHO REGIONU?</a:t>
            </a:r>
          </a:p>
        </p:txBody>
      </p:sp>
    </p:spTree>
    <p:extLst>
      <p:ext uri="{BB962C8B-B14F-4D97-AF65-F5344CB8AC3E}">
        <p14:creationId xmlns:p14="http://schemas.microsoft.com/office/powerpoint/2010/main" val="123744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OPAKOVÁNÍ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916832"/>
            <a:ext cx="6845424" cy="4824536"/>
          </a:xfrm>
        </p:spPr>
        <p:txBody>
          <a:bodyPr>
            <a:noAutofit/>
          </a:bodyPr>
          <a:lstStyle/>
          <a:p>
            <a:r>
              <a:rPr lang="cs-CZ" sz="1600" dirty="0" smtClean="0"/>
              <a:t>KTERÉ PRŮMYSLOVÉ ODVĚTVÍ ZAJIŠŤUJE LIDEM NEROSTNÉ ZDROJE? </a:t>
            </a:r>
            <a:r>
              <a:rPr lang="cs-CZ" sz="1600" dirty="0" smtClean="0"/>
              <a:t>Těžba nerostných surovin </a:t>
            </a:r>
            <a:endParaRPr lang="cs-CZ" sz="1600" dirty="0" smtClean="0"/>
          </a:p>
          <a:p>
            <a:r>
              <a:rPr lang="cs-CZ" sz="1600" dirty="0" smtClean="0"/>
              <a:t>KTERÉ TŘI TYPY ELEKTRÁREN ZAHRNUJEME MEZI TZV. EKOLOGICKÉ ZDROJE ENERGIE</a:t>
            </a:r>
            <a:r>
              <a:rPr lang="cs-CZ" sz="1600" dirty="0" smtClean="0"/>
              <a:t>? Vodní, slunečná, větrná</a:t>
            </a:r>
            <a:endParaRPr lang="cs-CZ" sz="1600" dirty="0" smtClean="0"/>
          </a:p>
          <a:p>
            <a:r>
              <a:rPr lang="cs-CZ" sz="1600" dirty="0" smtClean="0"/>
              <a:t>PATŘÍ HUTNICTVÍ MEZI TĚŽKÝ NEBO LEHKÝ (SPOTŘEBNÍ PRŮMYSL</a:t>
            </a:r>
            <a:r>
              <a:rPr lang="cs-CZ" sz="1600" dirty="0" smtClean="0"/>
              <a:t>)? Těžký</a:t>
            </a:r>
            <a:endParaRPr lang="cs-CZ" sz="1600" dirty="0" smtClean="0"/>
          </a:p>
          <a:p>
            <a:r>
              <a:rPr lang="cs-CZ" sz="1600" dirty="0" smtClean="0"/>
              <a:t>NAPADÁ VÁS NĚJAKÉ PRŮMYSLOVÉ ODVĚTVÍ Z NAŠEHO </a:t>
            </a:r>
            <a:r>
              <a:rPr lang="cs-CZ" sz="1600" dirty="0" smtClean="0"/>
              <a:t>REGIONU</a:t>
            </a:r>
            <a:r>
              <a:rPr lang="cs-CZ" sz="1600" dirty="0" smtClean="0"/>
              <a:t>? Potravinářství (Budvar, Samson) , strojírenský (</a:t>
            </a:r>
            <a:r>
              <a:rPr lang="cs-CZ" sz="1600" dirty="0" err="1" smtClean="0"/>
              <a:t>Jihostroj</a:t>
            </a:r>
            <a:r>
              <a:rPr lang="cs-CZ" sz="1600" dirty="0" smtClean="0"/>
              <a:t>), spotřební (Kohinoor) ….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15255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731168"/>
          </a:xfrm>
        </p:spPr>
        <p:txBody>
          <a:bodyPr/>
          <a:lstStyle/>
          <a:p>
            <a:r>
              <a:rPr lang="cs-CZ" dirty="0" smtClean="0"/>
              <a:t>HOSPODÁŘSTVÍ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39552" y="1340768"/>
            <a:ext cx="8064896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HOSPODÁŘSTVÍ  JE  OBOR, VE KTERÉM  LIDÉ:</a:t>
            </a:r>
          </a:p>
          <a:p>
            <a:pPr marL="342900" indent="-342900">
              <a:buAutoNum type="arabicPeriod"/>
            </a:pPr>
            <a:r>
              <a:rPr lang="cs-CZ" dirty="0"/>
              <a:t>TĚŽÍ  NEROSTNÉ SUROVINY, VYTVÁŘÍ ELEKTRICKOU NERGII A PRODUKUJÍ </a:t>
            </a:r>
            <a:r>
              <a:rPr lang="cs-CZ" dirty="0" smtClean="0"/>
              <a:t>VÝROBKY -   </a:t>
            </a:r>
            <a:r>
              <a:rPr lang="cs-CZ" sz="2000" b="1" dirty="0">
                <a:solidFill>
                  <a:srgbClr val="FF0000"/>
                </a:solidFill>
              </a:rPr>
              <a:t>PRŮMYSL</a:t>
            </a:r>
          </a:p>
          <a:p>
            <a:pPr marL="342900" indent="-342900">
              <a:buAutoNum type="arabicPeriod"/>
            </a:pPr>
            <a:r>
              <a:rPr lang="cs-CZ" dirty="0"/>
              <a:t>PĚSTUJÍ  PLODINY A CHOVAJÍ  </a:t>
            </a:r>
            <a:r>
              <a:rPr lang="cs-CZ" dirty="0" smtClean="0"/>
              <a:t>ZVÍŘATA - </a:t>
            </a:r>
            <a:r>
              <a:rPr lang="cs-CZ" sz="2000" b="1" dirty="0" smtClean="0">
                <a:solidFill>
                  <a:srgbClr val="FF0000"/>
                </a:solidFill>
              </a:rPr>
              <a:t>ZEMĚDĚLSTVÍ</a:t>
            </a:r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dirty="0"/>
              <a:t>3.  PROVOZUJÍ  </a:t>
            </a:r>
            <a:r>
              <a:rPr lang="cs-CZ" sz="2000" b="1" dirty="0">
                <a:solidFill>
                  <a:srgbClr val="FF0000"/>
                </a:solidFill>
              </a:rPr>
              <a:t>DOPRAVU</a:t>
            </a:r>
          </a:p>
          <a:p>
            <a:pPr marL="342900" indent="-342900">
              <a:buAutoNum type="arabicPeriod" startAt="4"/>
            </a:pPr>
            <a:r>
              <a:rPr lang="cs-CZ" dirty="0" smtClean="0"/>
              <a:t>STARAJÍ </a:t>
            </a:r>
            <a:r>
              <a:rPr lang="cs-CZ" dirty="0"/>
              <a:t>SE O </a:t>
            </a:r>
            <a:r>
              <a:rPr lang="cs-CZ" sz="2100" b="1" dirty="0" smtClean="0">
                <a:solidFill>
                  <a:srgbClr val="FF0000"/>
                </a:solidFill>
              </a:rPr>
              <a:t>SLUŽBY</a:t>
            </a:r>
          </a:p>
          <a:p>
            <a:r>
              <a:rPr lang="cs-CZ" sz="2100" b="1" dirty="0" smtClean="0">
                <a:solidFill>
                  <a:srgbClr val="FF0000"/>
                </a:solidFill>
              </a:rPr>
              <a:t>PRŮMYSL: </a:t>
            </a:r>
            <a:endParaRPr lang="cs-CZ" sz="2100" b="1" dirty="0">
              <a:solidFill>
                <a:srgbClr val="FF0000"/>
              </a:solidFill>
            </a:endParaRPr>
          </a:p>
          <a:p>
            <a:pPr marL="342900" indent="-342900">
              <a:buClr>
                <a:srgbClr val="FF0000"/>
              </a:buClr>
              <a:buSzPct val="150000"/>
              <a:buFont typeface="+mj-lt"/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TĚŽEBNÍ </a:t>
            </a:r>
            <a:r>
              <a:rPr lang="cs-CZ" dirty="0" smtClean="0">
                <a:solidFill>
                  <a:srgbClr val="FF0000"/>
                </a:solidFill>
              </a:rPr>
              <a:t>PRŮMYSL- </a:t>
            </a:r>
            <a:r>
              <a:rPr lang="cs-CZ" dirty="0"/>
              <a:t>T</a:t>
            </a:r>
            <a:r>
              <a:rPr lang="cs-CZ" dirty="0" smtClean="0"/>
              <a:t>ĚŽBA </a:t>
            </a:r>
            <a:r>
              <a:rPr lang="cs-CZ" dirty="0"/>
              <a:t>NEROSTNÝCH SUROVIN </a:t>
            </a:r>
          </a:p>
          <a:p>
            <a:pPr marL="342900" indent="-342900">
              <a:buClr>
                <a:srgbClr val="FF0000"/>
              </a:buClr>
              <a:buSzPct val="150000"/>
              <a:buFont typeface="+mj-lt"/>
              <a:buAutoNum type="arabicPeriod"/>
            </a:pP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ENERGETICKÝ </a:t>
            </a:r>
            <a:r>
              <a:rPr lang="cs-CZ" dirty="0" smtClean="0">
                <a:solidFill>
                  <a:srgbClr val="FF0000"/>
                </a:solidFill>
              </a:rPr>
              <a:t>PRŮMYSL</a:t>
            </a:r>
            <a:r>
              <a:rPr lang="cs-CZ" dirty="0" smtClean="0"/>
              <a:t> - VYRÁBÍ </a:t>
            </a:r>
            <a:r>
              <a:rPr lang="cs-CZ" dirty="0"/>
              <a:t>A ROZVÁDÍ TEPLO, ELEKTŘINU </a:t>
            </a:r>
            <a:r>
              <a:rPr lang="cs-CZ" dirty="0" smtClean="0"/>
              <a:t>A </a:t>
            </a:r>
            <a:r>
              <a:rPr lang="cs-CZ" dirty="0"/>
              <a:t>PLYN</a:t>
            </a:r>
          </a:p>
          <a:p>
            <a:pPr marL="342900" indent="-342900">
              <a:buClr>
                <a:srgbClr val="FF0000"/>
              </a:buClr>
              <a:buSzPct val="150000"/>
              <a:buFont typeface="+mj-lt"/>
              <a:buAutoNum type="arabicPeriod"/>
            </a:pP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ZPRACOVATELSKÝ </a:t>
            </a:r>
            <a:r>
              <a:rPr lang="cs-CZ" dirty="0" smtClean="0">
                <a:solidFill>
                  <a:srgbClr val="FF0000"/>
                </a:solidFill>
              </a:rPr>
              <a:t>PRŮMYSL</a:t>
            </a:r>
            <a:r>
              <a:rPr lang="cs-CZ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cs-CZ" dirty="0" smtClean="0"/>
              <a:t>- ZPRACOVÁVÁ </a:t>
            </a:r>
            <a:r>
              <a:rPr lang="cs-CZ" dirty="0"/>
              <a:t>SUROVINY A VYTVÁŘÍ </a:t>
            </a:r>
            <a:r>
              <a:rPr lang="cs-CZ" dirty="0" smtClean="0"/>
              <a:t>VÝROBKY</a:t>
            </a:r>
          </a:p>
          <a:p>
            <a:pPr>
              <a:buClr>
                <a:srgbClr val="FF0000"/>
              </a:buClr>
              <a:buSzPct val="150000"/>
            </a:pPr>
            <a:r>
              <a:rPr lang="cs-CZ" dirty="0" smtClean="0"/>
              <a:t>- TĚŽKÝ PRŮMYSL – HUTNICTVÍ, CHEMIE, STROJÍRENSTVÍ</a:t>
            </a:r>
          </a:p>
          <a:p>
            <a:pPr>
              <a:buClr>
                <a:srgbClr val="FF0000"/>
              </a:buClr>
              <a:buSzPct val="150000"/>
            </a:pPr>
            <a:r>
              <a:rPr lang="cs-CZ" dirty="0" smtClean="0"/>
              <a:t>- LEHKÝ PRŮMYSL – POTRAVINÁŘSTVÍ, TEXTIL, OBUV, ELEKTRONIKA, HRAČKY…  </a:t>
            </a:r>
            <a:endParaRPr lang="cs-CZ" dirty="0"/>
          </a:p>
          <a:p>
            <a:endParaRPr lang="cs-CZ" sz="2100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347864" y="260648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Poznámky do sešitu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356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      </a:t>
            </a:r>
            <a:r>
              <a:rPr lang="cs-CZ" sz="5400" b="1" dirty="0" smtClean="0">
                <a:solidFill>
                  <a:srgbClr val="FF0000"/>
                </a:solidFill>
              </a:rPr>
              <a:t>PRŮMYSL</a:t>
            </a:r>
            <a:endParaRPr lang="cs-CZ" sz="54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DŮLEŽITÉ ODVĚTVÍ HOSPODÁŘSTVÍ</a:t>
            </a:r>
          </a:p>
          <a:p>
            <a:r>
              <a:rPr lang="cs-CZ" dirty="0" smtClean="0"/>
              <a:t>VZNIKAL </a:t>
            </a:r>
            <a:r>
              <a:rPr lang="cs-CZ" dirty="0" smtClean="0"/>
              <a:t>ZEJMÉNA V MÍSTECH TĚŽBY NEROSTNÝCH SUROVIN (UHLÍ, ŽELEZNÁ RUDA)</a:t>
            </a:r>
          </a:p>
          <a:p>
            <a:r>
              <a:rPr lang="cs-CZ" dirty="0" smtClean="0"/>
              <a:t>MODERNÍ PRŮMYSL ŠETŘÍ ENERGIÍ, LIDSKÁ PRÁCE JE NAHRAZOVÁNA STROJI A PŘIHLÍŽÍ SE VÍCE NA OCHRANU ŽIVOTNÍHO PROSTŘEDÍ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124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3 ODVĚTVÍ PRŮMYSLU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FF0000"/>
              </a:buClr>
              <a:buSzPct val="150000"/>
              <a:buFont typeface="+mj-lt"/>
              <a:buAutoNum type="arabicPeriod"/>
            </a:pPr>
            <a:r>
              <a:rPr lang="cs-CZ" dirty="0" smtClean="0">
                <a:solidFill>
                  <a:srgbClr val="FF0000"/>
                </a:solidFill>
              </a:rPr>
              <a:t>TĚŽEBNÍ PRŮMYSL </a:t>
            </a:r>
            <a:r>
              <a:rPr lang="cs-CZ" dirty="0" smtClean="0"/>
              <a:t>      TĚŽBA NEROSTNÝCH SUROVIN </a:t>
            </a:r>
          </a:p>
          <a:p>
            <a:pPr marL="342900" indent="-342900">
              <a:buClr>
                <a:srgbClr val="FF0000"/>
              </a:buClr>
              <a:buSzPct val="150000"/>
              <a:buFont typeface="+mj-lt"/>
              <a:buAutoNum type="arabicPeriod"/>
            </a:pPr>
            <a:r>
              <a:rPr lang="cs-CZ" dirty="0"/>
              <a:t> </a:t>
            </a:r>
            <a:r>
              <a:rPr lang="cs-CZ" dirty="0" smtClean="0">
                <a:solidFill>
                  <a:srgbClr val="FF0000"/>
                </a:solidFill>
              </a:rPr>
              <a:t>ENERGETICKÝ PRŮMYSL</a:t>
            </a:r>
            <a:r>
              <a:rPr lang="cs-CZ" dirty="0" smtClean="0"/>
              <a:t>        VYRÁBÍ A ROZVÁDÍ TEPLO, ELEKTŘINU </a:t>
            </a:r>
            <a:br>
              <a:rPr lang="cs-CZ" dirty="0" smtClean="0"/>
            </a:br>
            <a:r>
              <a:rPr lang="cs-CZ" dirty="0" smtClean="0"/>
              <a:t>A PLYN</a:t>
            </a:r>
          </a:p>
          <a:p>
            <a:pPr marL="342900" indent="-342900">
              <a:buClr>
                <a:srgbClr val="FF0000"/>
              </a:buClr>
              <a:buSzPct val="150000"/>
              <a:buFont typeface="+mj-lt"/>
              <a:buAutoNum type="arabicPeriod"/>
            </a:pPr>
            <a:r>
              <a:rPr lang="cs-CZ" dirty="0"/>
              <a:t> </a:t>
            </a:r>
            <a:r>
              <a:rPr lang="cs-CZ" dirty="0" smtClean="0">
                <a:solidFill>
                  <a:srgbClr val="FF0000"/>
                </a:solidFill>
              </a:rPr>
              <a:t>ZPRACOVATELSKÝ PRŮMYSL</a:t>
            </a:r>
            <a:r>
              <a:rPr lang="cs-CZ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 </a:t>
            </a:r>
            <a:r>
              <a:rPr lang="cs-CZ" dirty="0" smtClean="0"/>
              <a:t>ZPRACOVÁVÁ SUROVINY A VYTVÁŘÍ VÝROBKY</a:t>
            </a:r>
            <a:endParaRPr lang="cs-CZ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5033171" y="2571266"/>
            <a:ext cx="416125" cy="24231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5707628" y="3342642"/>
            <a:ext cx="416125" cy="24231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6148214" y="4411170"/>
            <a:ext cx="416125" cy="24231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58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-238844"/>
            <a:ext cx="6629400" cy="1143000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   1. TĚŽEBNÍ PRŮMYSL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u="sng" dirty="0" smtClean="0">
                <a:solidFill>
                  <a:srgbClr val="FF0000"/>
                </a:solidFill>
              </a:rPr>
              <a:t>Těžba palivoenergetických surovin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- uran, uhlí, zemní plyn, ropa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cs-CZ" u="sng" dirty="0" smtClean="0">
                <a:solidFill>
                  <a:srgbClr val="FF0000"/>
                </a:solidFill>
              </a:rPr>
              <a:t>Těžba neenergetických surovin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FF0000"/>
                </a:solidFill>
              </a:rPr>
              <a:t>Rudy kovů (železná ruda, 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FF0000"/>
                </a:solidFill>
              </a:rPr>
              <a:t>Nerudy – průmyslové nerosty – kaolin, bentonity, sklářské písky, živce, vápence… 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FF0000"/>
                </a:solidFill>
              </a:rPr>
              <a:t>Stavební materiály – kámen, štěrkopísek… 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41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    2. ENERGETICKÝ PRŮMYSL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VÍCE NEŽ POLOVINA ELEKTŘINY SE VYRÁBÍ V </a:t>
            </a:r>
            <a:r>
              <a:rPr lang="cs-CZ" b="1" dirty="0" smtClean="0">
                <a:solidFill>
                  <a:srgbClr val="FF0000"/>
                </a:solidFill>
              </a:rPr>
              <a:t>TEPELNÝCH ELEKTRÁRNÁCH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(ZNEČIŠŤUJÍ  OVZDUŠÍ)</a:t>
            </a:r>
          </a:p>
          <a:p>
            <a:r>
              <a:rPr lang="cs-CZ" dirty="0" smtClean="0"/>
              <a:t>V NĚKTERÝCH ZEMÍCH ÚSTUP OD </a:t>
            </a:r>
            <a:r>
              <a:rPr lang="cs-CZ" b="1" dirty="0" smtClean="0">
                <a:solidFill>
                  <a:srgbClr val="FF0000"/>
                </a:solidFill>
              </a:rPr>
              <a:t>JADERNÉ ENERGIE</a:t>
            </a:r>
            <a:r>
              <a:rPr lang="cs-CZ" dirty="0" smtClean="0"/>
              <a:t> (KVŮLI BEZPEČNOSTI – NAPŘ. V NĚMECKU)</a:t>
            </a:r>
          </a:p>
          <a:p>
            <a:r>
              <a:rPr lang="cs-CZ" dirty="0" smtClean="0"/>
              <a:t>ROZVOJ VÝROBY „ZELENÉ“ (EKOLOGICKÉ) ENERGIE VE </a:t>
            </a:r>
            <a:r>
              <a:rPr lang="cs-CZ" b="1" dirty="0" smtClean="0">
                <a:solidFill>
                  <a:srgbClr val="FF0000"/>
                </a:solidFill>
              </a:rPr>
              <a:t>VĚTRNÝCH, VODNÍCH A SOLÁRNÍCH ELEKTRÁRNÁCH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655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78" y="768877"/>
            <a:ext cx="3451308" cy="267543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/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497" y="786902"/>
            <a:ext cx="3551164" cy="26633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/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78" y="3676382"/>
            <a:ext cx="3469986" cy="260248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/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74" y="3676382"/>
            <a:ext cx="3469985" cy="260248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/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TextovéPole 5"/>
          <p:cNvSpPr txBox="1"/>
          <p:nvPr/>
        </p:nvSpPr>
        <p:spPr>
          <a:xfrm>
            <a:off x="2681942" y="60493"/>
            <a:ext cx="3704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  <a:latin typeface="+mj-lt"/>
              </a:rPr>
              <a:t>TYPY ELEKTRÁREN</a:t>
            </a:r>
            <a:endParaRPr lang="cs-CZ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058540" y="786902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JADERNÁ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012577" y="768877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TEPELNÁ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2063898" y="3676382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VĚTRNÁ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084168" y="3676382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SOLÁRNÍ</a:t>
            </a:r>
            <a:endParaRPr lang="cs-CZ" b="1" dirty="0"/>
          </a:p>
        </p:txBody>
      </p:sp>
      <p:sp>
        <p:nvSpPr>
          <p:cNvPr id="11" name="Obdélník 10"/>
          <p:cNvSpPr/>
          <p:nvPr/>
        </p:nvSpPr>
        <p:spPr>
          <a:xfrm>
            <a:off x="2558141" y="3131676"/>
            <a:ext cx="48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(1)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467830" y="3131676"/>
            <a:ext cx="48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(2)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478274" y="5973896"/>
            <a:ext cx="48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(3)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444994" y="5965388"/>
            <a:ext cx="48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(4)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256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20216"/>
            <a:ext cx="6629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3. ZPRACOVATELSKÝ PRŮMYSL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052736"/>
            <a:ext cx="7200800" cy="496855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sz="3400" dirty="0" smtClean="0"/>
              <a:t>  </a:t>
            </a:r>
            <a:r>
              <a:rPr lang="cs-CZ" sz="3400" dirty="0" smtClean="0">
                <a:solidFill>
                  <a:srgbClr val="FF0000"/>
                </a:solidFill>
              </a:rPr>
              <a:t>TĚŽKÝ PRŮMYSL</a:t>
            </a:r>
          </a:p>
          <a:p>
            <a:pPr marL="0" indent="0" algn="ctr">
              <a:buNone/>
            </a:pPr>
            <a:r>
              <a:rPr lang="cs-CZ" dirty="0" smtClean="0"/>
              <a:t>STROJÍRENSTVÍ </a:t>
            </a:r>
          </a:p>
          <a:p>
            <a:pPr marL="0" indent="0" algn="ctr">
              <a:buNone/>
            </a:pPr>
            <a:r>
              <a:rPr lang="cs-CZ" sz="1500" dirty="0" smtClean="0"/>
              <a:t>HUTNICTVÍ                                                                                           </a:t>
            </a:r>
          </a:p>
          <a:p>
            <a:pPr marL="0" indent="0" algn="ctr">
              <a:buNone/>
            </a:pPr>
            <a:r>
              <a:rPr lang="cs-CZ" dirty="0" smtClean="0"/>
              <a:t>CHEMIE</a:t>
            </a:r>
          </a:p>
          <a:p>
            <a:pPr marL="0" indent="0" algn="ctr">
              <a:buNone/>
            </a:pPr>
            <a:endParaRPr lang="cs-CZ" sz="1500" dirty="0" smtClean="0"/>
          </a:p>
          <a:p>
            <a:pPr marL="0" indent="0">
              <a:buNone/>
            </a:pPr>
            <a:r>
              <a:rPr lang="cs-CZ" sz="3400" dirty="0" smtClean="0">
                <a:solidFill>
                  <a:srgbClr val="FF0000"/>
                </a:solidFill>
              </a:rPr>
              <a:t>   LEHKÝ (SPOTŘEBNÍ) PRŮMYSL</a:t>
            </a:r>
          </a:p>
          <a:p>
            <a:pPr marL="0" indent="0" algn="ctr">
              <a:buNone/>
            </a:pPr>
            <a:r>
              <a:rPr lang="cs-CZ" sz="1500" dirty="0" smtClean="0"/>
              <a:t>POTRAVINÁŘSTVÍ</a:t>
            </a:r>
          </a:p>
          <a:p>
            <a:pPr marL="0" indent="0" algn="ctr">
              <a:buNone/>
            </a:pPr>
            <a:r>
              <a:rPr lang="cs-CZ" sz="1500" dirty="0" smtClean="0"/>
              <a:t>TEXTIL, ODĚVY, OBUV</a:t>
            </a:r>
          </a:p>
          <a:p>
            <a:pPr marL="0" indent="0" algn="ctr">
              <a:buNone/>
            </a:pPr>
            <a:r>
              <a:rPr lang="cs-CZ" sz="1500" dirty="0" smtClean="0"/>
              <a:t>ELEKTRONIKA</a:t>
            </a:r>
          </a:p>
          <a:p>
            <a:endParaRPr lang="cs-CZ" sz="1500" dirty="0" smtClean="0"/>
          </a:p>
        </p:txBody>
      </p:sp>
    </p:spTree>
    <p:extLst>
      <p:ext uri="{BB962C8B-B14F-4D97-AF65-F5344CB8AC3E}">
        <p14:creationId xmlns:p14="http://schemas.microsoft.com/office/powerpoint/2010/main" val="265825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99592" y="-22200"/>
            <a:ext cx="7704856" cy="1944216"/>
          </a:xfrm>
        </p:spPr>
        <p:txBody>
          <a:bodyPr>
            <a:noAutofit/>
          </a:bodyPr>
          <a:lstStyle/>
          <a:p>
            <a:r>
              <a:rPr lang="cs-CZ" sz="3200" dirty="0" smtClean="0"/>
              <a:t>           3</a:t>
            </a:r>
            <a:r>
              <a:rPr lang="cs-CZ" sz="3200" dirty="0" smtClean="0">
                <a:solidFill>
                  <a:srgbClr val="FF0000"/>
                </a:solidFill>
              </a:rPr>
              <a:t>. ZPRACOVATELSKÝ PRŮMYSL</a:t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200" dirty="0" smtClean="0">
                <a:solidFill>
                  <a:srgbClr val="FF0000"/>
                </a:solidFill>
              </a:rPr>
              <a:t>                          </a:t>
            </a:r>
            <a:r>
              <a:rPr lang="cs-CZ" sz="3600" dirty="0" smtClean="0">
                <a:solidFill>
                  <a:srgbClr val="FF0000"/>
                </a:solidFill>
              </a:rPr>
              <a:t>TĚŽKÝ – LEHKÝ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63595" y="1641496"/>
            <a:ext cx="300434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Těžký průmysl = hutnictví,</a:t>
            </a:r>
            <a:br>
              <a:rPr lang="cs-CZ" dirty="0" smtClean="0"/>
            </a:br>
            <a:r>
              <a:rPr lang="cs-CZ" dirty="0" smtClean="0"/>
              <a:t>strojírenství, chemie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759972" y="5086925"/>
            <a:ext cx="418255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Lehký průmysl = výroba oděvů, </a:t>
            </a:r>
            <a:r>
              <a:rPr lang="cs-CZ" dirty="0" err="1" smtClean="0"/>
              <a:t>obuvy</a:t>
            </a:r>
            <a:r>
              <a:rPr lang="cs-CZ" dirty="0" smtClean="0"/>
              <a:t>,</a:t>
            </a:r>
            <a:endParaRPr lang="cs-CZ" dirty="0" smtClean="0"/>
          </a:p>
          <a:p>
            <a:pPr algn="ctr"/>
            <a:r>
              <a:rPr lang="cs-CZ" dirty="0" smtClean="0"/>
              <a:t>    nábytku, spotřební elektroniky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78293"/>
            <a:ext cx="3429000" cy="34989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bdélník 1"/>
          <p:cNvSpPr/>
          <p:nvPr/>
        </p:nvSpPr>
        <p:spPr>
          <a:xfrm>
            <a:off x="2316472" y="5877272"/>
            <a:ext cx="48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(5)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541616" y="1628800"/>
            <a:ext cx="48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(6)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988" y="2031544"/>
            <a:ext cx="4240800" cy="282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52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1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TC010264149[[fn=Motiv Bubliny]]</Template>
  <TotalTime>3128</TotalTime>
  <Words>835</Words>
  <Application>Microsoft Office PowerPoint</Application>
  <PresentationFormat>Předvádění na obrazovce (4:3)</PresentationFormat>
  <Paragraphs>146</Paragraphs>
  <Slides>22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1</vt:lpstr>
      <vt:lpstr>Prezentace aplikace PowerPoint</vt:lpstr>
      <vt:lpstr>HOSPODÁŘSTVÍ</vt:lpstr>
      <vt:lpstr>           PRŮMYSL</vt:lpstr>
      <vt:lpstr>3 ODVĚTVÍ PRŮMYSLU</vt:lpstr>
      <vt:lpstr>   1. TĚŽEBNÍ PRŮMYSL</vt:lpstr>
      <vt:lpstr>    2. ENERGETICKÝ PRŮMYSL</vt:lpstr>
      <vt:lpstr>Prezentace aplikace PowerPoint</vt:lpstr>
      <vt:lpstr>3. ZPRACOVATELSKÝ PRŮMYSL</vt:lpstr>
      <vt:lpstr>           3. ZPRACOVATELSKÝ PRŮMYSL                           TĚŽKÝ – LEHKÝ</vt:lpstr>
      <vt:lpstr>HUTNICTVÍ</vt:lpstr>
      <vt:lpstr>STROJÍRENSTVÍ -   AUTOMOBILOVÝ PRŮMYSL</vt:lpstr>
      <vt:lpstr>Prezentace aplikace PowerPoint</vt:lpstr>
      <vt:lpstr>CHEMICKÝ PRŮMYSL</vt:lpstr>
      <vt:lpstr>Prezentace aplikace PowerPoint</vt:lpstr>
      <vt:lpstr>        LEHKÝ (SPOTŘEBNÍ) PRŮMYSL</vt:lpstr>
      <vt:lpstr>POTRAVINÁŘSTVÍ</vt:lpstr>
      <vt:lpstr>ELEKTRONIKA</vt:lpstr>
      <vt:lpstr>TEXTIL A SPORTOVNÍ POTŘEBY</vt:lpstr>
      <vt:lpstr>Prezentace aplikace PowerPoint</vt:lpstr>
      <vt:lpstr>OPAKOVÁNÍ</vt:lpstr>
      <vt:lpstr>OPAKOVÁNÍ</vt:lpstr>
      <vt:lpstr>HOSPODÁŘSTVÍ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Zeměpis Evropa průmysl</dc:title>
  <dc:creator>Miloslav Došek</dc:creator>
  <cp:lastModifiedBy>Lenka Moravcova</cp:lastModifiedBy>
  <cp:revision>199</cp:revision>
  <dcterms:created xsi:type="dcterms:W3CDTF">2011-10-26T16:40:50Z</dcterms:created>
  <dcterms:modified xsi:type="dcterms:W3CDTF">2020-05-27T10:34:14Z</dcterms:modified>
</cp:coreProperties>
</file>